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89" r:id="rId3"/>
    <p:sldId id="257" r:id="rId4"/>
    <p:sldId id="406" r:id="rId5"/>
    <p:sldId id="274" r:id="rId6"/>
    <p:sldId id="275" r:id="rId7"/>
    <p:sldId id="259" r:id="rId8"/>
    <p:sldId id="390" r:id="rId9"/>
    <p:sldId id="391" r:id="rId10"/>
    <p:sldId id="393" r:id="rId11"/>
    <p:sldId id="392" r:id="rId12"/>
    <p:sldId id="394" r:id="rId13"/>
    <p:sldId id="395" r:id="rId14"/>
    <p:sldId id="260" r:id="rId15"/>
    <p:sldId id="263" r:id="rId16"/>
    <p:sldId id="261" r:id="rId17"/>
    <p:sldId id="388" r:id="rId18"/>
    <p:sldId id="276" r:id="rId19"/>
    <p:sldId id="264" r:id="rId20"/>
    <p:sldId id="265" r:id="rId21"/>
    <p:sldId id="266" r:id="rId22"/>
    <p:sldId id="267" r:id="rId23"/>
    <p:sldId id="268" r:id="rId24"/>
    <p:sldId id="270" r:id="rId25"/>
    <p:sldId id="269" r:id="rId26"/>
    <p:sldId id="271" r:id="rId27"/>
    <p:sldId id="272" r:id="rId28"/>
    <p:sldId id="277" r:id="rId29"/>
    <p:sldId id="278" r:id="rId30"/>
    <p:sldId id="397" r:id="rId31"/>
    <p:sldId id="398" r:id="rId32"/>
    <p:sldId id="399" r:id="rId33"/>
    <p:sldId id="400" r:id="rId34"/>
    <p:sldId id="401" r:id="rId35"/>
    <p:sldId id="396" r:id="rId36"/>
    <p:sldId id="405" r:id="rId37"/>
    <p:sldId id="402" r:id="rId38"/>
    <p:sldId id="404" r:id="rId39"/>
    <p:sldId id="407" r:id="rId40"/>
    <p:sldId id="408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6610"/>
    <a:srgbClr val="130B77"/>
    <a:srgbClr val="EDA117"/>
    <a:srgbClr val="EF4D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281"/>
  </p:normalViewPr>
  <p:slideViewPr>
    <p:cSldViewPr snapToGrid="0">
      <p:cViewPr varScale="1">
        <p:scale>
          <a:sx n="119" d="100"/>
          <a:sy n="119" d="100"/>
        </p:scale>
        <p:origin x="224" y="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A3D29B-FA9A-FE38-F2FC-875E2AA38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5E166CD-0547-BCAC-8E65-0A59495F7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EF9F13-B00A-7BAF-7151-8563D5C4E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206-F750-DD4D-AEBE-83EC13A140BA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7267E4-124A-7A8C-9A3E-74360FBAC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D2BDEE-083E-B3A1-3681-0E17A7824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165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31A455-32BF-B8D1-E743-37E3DD065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9773057-26B0-06C5-924F-288A097A7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81B17A-C763-1511-05D3-86F4778B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206-F750-DD4D-AEBE-83EC13A140BA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E713BB-41BA-F161-3D78-F00DF54C7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38770F-25EF-2F22-86C6-F46EAF157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571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3E91BE6-2074-2CBB-F604-6F857D12B8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21E357-BA37-F0CA-B1C1-4E6682149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E57D25-7DE5-7771-3309-2BC38BFD1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206-F750-DD4D-AEBE-83EC13A140BA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0195C2-EBE8-658D-9486-70F4A2A4A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61298C-9306-34EE-B0C6-747F667B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86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EF9057-5B10-B837-08F6-74BCB533E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C6D9E3-E2A2-03EE-46EF-C65D8B1DF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A9E74E-1311-0518-4BFF-D765952B7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206-F750-DD4D-AEBE-83EC13A140BA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6A9CF4-2DEE-A9B1-97B0-8B96A085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FB33D3-8FB3-584D-C98E-F28EC8B0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6231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F6B405-0EF1-060F-F137-8441D3868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C3D7F13-6DB2-F8E3-1AA2-EC6103881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C1E360-AAA8-1C3E-8E3C-818D8A74D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206-F750-DD4D-AEBE-83EC13A140BA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852FF4-CC25-0830-C246-20CCB7AE3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742C3C-89E9-32D1-A812-0EBB85CC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471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63728A-16C7-EF0E-CA95-9C5CBE05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CF3A17-EAAB-B597-FD68-3044EC151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CF1C77D-4BF2-D786-BBAE-EEE3C869F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58786-F84A-25C8-DE68-38F113FFB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206-F750-DD4D-AEBE-83EC13A140BA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6DFEBCF-7402-E7E0-3965-9A220497D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A35A7D-C3CB-6680-05CC-10B2C8E5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032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F933F8-C03B-511A-2FD1-25E75E4AD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EEBAAB-A058-2024-E39F-33261ECA6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51C25D-9733-0044-F283-9B233DCE5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35CBE43-8993-714A-B444-910F1D654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A4BF313-D30E-8C8C-ADB2-CF85124EA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ED537F3-CD2D-43A7-8510-79A039189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206-F750-DD4D-AEBE-83EC13A140BA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AF622FA-D247-7030-54B0-6EF18FD5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51CF7A0-30AC-7412-D816-38D2B38F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001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E6B17-F2C6-35D5-ED4F-5426C1AA1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DF28D28-3E09-77CA-7388-B22EBC19A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206-F750-DD4D-AEBE-83EC13A140BA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2712161-3535-A437-8699-0EF03863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2A9F6E-BCC3-710A-7D98-5B166287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0451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445AD5C-F4EC-F837-C4B0-D2F5B4FAC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206-F750-DD4D-AEBE-83EC13A140BA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E978923-5621-3F06-E8B7-E31A9203F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03640F-F55B-D055-B956-C2C9CBFA0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901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5CE2B2-6161-7E28-6C59-7ABFC665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05B4BF-43B7-B39C-03D0-7BAA02D8C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BDFEE9E-01E8-5AE4-5475-711784F2C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63AC2A-30D9-2999-DE20-4B66AC8CB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206-F750-DD4D-AEBE-83EC13A140BA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977DF0-D9E9-53E2-DE8D-90AB08282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FA1B5A-0847-1493-9B3A-998FF8055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3514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483FBD-A45C-5652-2076-072065906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ECD4BA-732E-3137-5B14-5234F6448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DC6D5F1-714A-E404-37E4-D51042732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D3530B-8F15-A856-E64E-AE8DC749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206-F750-DD4D-AEBE-83EC13A140BA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BADC9D-8F3B-9C77-4446-EAC47EE76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EDD23C-CC4C-63CD-D39A-F65FD4575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490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8D5F17-95D7-4B92-6F85-B20863BB2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7437B7-632A-C99C-F273-FE407619B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5CEDBF-A483-347C-D6AF-DFAE416159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2D206-F750-DD4D-AEBE-83EC13A140BA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49714E-2F00-AC71-C741-98F31B8A0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D3C3BE-A21E-D533-44BD-EEC6305E3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9CBFF-B2F9-354B-A6CB-5E2CD40C2B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762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olokolchikov@inr.ru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1.png"/><Relationship Id="rId7" Type="http://schemas.openxmlformats.org/officeDocument/2006/relationships/image" Target="../media/image7.w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10" Type="http://schemas.openxmlformats.org/officeDocument/2006/relationships/image" Target="../media/image15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kolokolchikov@inr.ru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kolokolchikov@inr.ru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kolokolchikov@inr.ru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084626"/>
            <a:ext cx="12179998" cy="86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1. </a:t>
            </a:r>
            <a:r>
              <a:rPr lang="ru-RU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Магнитооптическая структура отводных каналов </a:t>
            </a:r>
            <a:r>
              <a:rPr lang="en-US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ByPass </a:t>
            </a:r>
            <a:r>
              <a:rPr lang="ru-RU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в синхротроне </a:t>
            </a:r>
            <a:r>
              <a:rPr lang="en-US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NICA </a:t>
            </a:r>
            <a:r>
              <a:rPr lang="ru-RU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для поиска ЭДМ в режиме накопительного кольца</a:t>
            </a:r>
            <a:endParaRPr lang="ru-RU" sz="2800" dirty="0">
              <a:ln>
                <a:noFill/>
              </a:ln>
              <a:solidFill>
                <a:srgbClr val="130B77"/>
              </a:solidFill>
              <a:effectLst/>
              <a:latin typeface="Helvetica Neue" panose="02000503000000020004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31DC3C35-33C2-E9D8-A92A-DA08FD0C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176" y="4224374"/>
            <a:ext cx="2159208" cy="2118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20" name="字幕 2">
            <a:extLst>
              <a:ext uri="{FF2B5EF4-FFF2-40B4-BE49-F238E27FC236}">
                <a16:creationId xmlns:a16="http://schemas.microsoft.com/office/drawing/2014/main" id="{93588122-67CA-5A4E-0BEE-DF6E195CB28C}"/>
              </a:ext>
            </a:extLst>
          </p:cNvPr>
          <p:cNvSpPr txBox="1">
            <a:spLocks/>
          </p:cNvSpPr>
          <p:nvPr/>
        </p:nvSpPr>
        <p:spPr>
          <a:xfrm>
            <a:off x="2782599" y="4042887"/>
            <a:ext cx="6614800" cy="234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sz="18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Докладчик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Колокольчиков С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.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  <a:hlinkClick r:id="rId3"/>
              </a:rPr>
              <a:t>kolokolchikov@inr.ru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)</a:t>
            </a: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Со-авторы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Сеничев Ю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. </a:t>
            </a:r>
            <a:endParaRPr lang="ru-RU" sz="18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500" i="1" dirty="0">
                <a:ea typeface="Times New Roman"/>
                <a:cs typeface="Times New Roman"/>
                <a:sym typeface="Times New Roman"/>
              </a:rPr>
              <a:t>Институт Ядерных Исследований РАН</a:t>
            </a:r>
            <a:r>
              <a:rPr lang="en-US" sz="1500" i="1" dirty="0">
                <a:ea typeface="Times New Roman"/>
                <a:cs typeface="Times New Roman"/>
                <a:sym typeface="Times New Roman"/>
              </a:rPr>
              <a:t>, </a:t>
            </a:r>
            <a:r>
              <a:rPr lang="ru-RU" sz="1500" i="1" dirty="0">
                <a:ea typeface="Times New Roman"/>
                <a:cs typeface="Times New Roman"/>
                <a:sym typeface="Times New Roman"/>
              </a:rPr>
              <a:t>Москва, Россия</a:t>
            </a: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sz="1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b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</a:br>
            <a:r>
              <a:rPr lang="ru-RU" sz="1600" dirty="0">
                <a:latin typeface="+mn-lt"/>
                <a:ea typeface="Times New Roman"/>
                <a:cs typeface="Times New Roman"/>
                <a:sym typeface="Times New Roman"/>
              </a:rPr>
              <a:t>Долгопрудный, 3 апреля 2023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600" dirty="0">
                <a:latin typeface="+mn-lt"/>
                <a:ea typeface="Times New Roman"/>
                <a:cs typeface="Times New Roman"/>
                <a:sym typeface="Times New Roman"/>
              </a:rPr>
              <a:t>г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endParaRPr lang="ru-RU" sz="1600"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0B00D81-F282-02EA-B232-FC2712A0218C}"/>
              </a:ext>
            </a:extLst>
          </p:cNvPr>
          <p:cNvCxnSpPr>
            <a:cxnSpLocks/>
          </p:cNvCxnSpPr>
          <p:nvPr/>
        </p:nvCxnSpPr>
        <p:spPr>
          <a:xfrm>
            <a:off x="-12001" y="3958559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日付プレースホルダー 14">
            <a:extLst>
              <a:ext uri="{FF2B5EF4-FFF2-40B4-BE49-F238E27FC236}">
                <a16:creationId xmlns:a16="http://schemas.microsoft.com/office/drawing/2014/main" id="{E601BE9D-FEBE-24F9-4432-F3A0FC9A3EEE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23" name="テキスト ボックス 91">
            <a:extLst>
              <a:ext uri="{FF2B5EF4-FFF2-40B4-BE49-F238E27FC236}">
                <a16:creationId xmlns:a16="http://schemas.microsoft.com/office/drawing/2014/main" id="{75862D24-6075-23A2-BE91-EAD325A24ACF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 useBgFill="1">
        <p:nvSpPr>
          <p:cNvPr id="24" name="タイトル 1">
            <a:extLst>
              <a:ext uri="{FF2B5EF4-FFF2-40B4-BE49-F238E27FC236}">
                <a16:creationId xmlns:a16="http://schemas.microsoft.com/office/drawing/2014/main" id="{526943B0-D337-859D-7909-551B328C24BA}"/>
              </a:ext>
            </a:extLst>
          </p:cNvPr>
          <p:cNvSpPr txBox="1"/>
          <p:nvPr/>
        </p:nvSpPr>
        <p:spPr>
          <a:xfrm>
            <a:off x="0" y="230198"/>
            <a:ext cx="12179999" cy="4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sz="2800" dirty="0">
                <a:solidFill>
                  <a:schemeClr val="tx1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</p:txBody>
      </p:sp>
      <p:sp useBgFill="1">
        <p:nvSpPr>
          <p:cNvPr id="30" name="タイトル 1">
            <a:extLst>
              <a:ext uri="{FF2B5EF4-FFF2-40B4-BE49-F238E27FC236}">
                <a16:creationId xmlns:a16="http://schemas.microsoft.com/office/drawing/2014/main" id="{4F19988B-B7B2-A003-C633-A6DB4D52D663}"/>
              </a:ext>
            </a:extLst>
          </p:cNvPr>
          <p:cNvSpPr txBox="1"/>
          <p:nvPr/>
        </p:nvSpPr>
        <p:spPr>
          <a:xfrm>
            <a:off x="-12001" y="843236"/>
            <a:ext cx="12179998" cy="424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sz="2400" b="0" i="0" dirty="0">
                <a:solidFill>
                  <a:srgbClr val="3B3B3B"/>
                </a:solidFill>
                <a:effectLst/>
                <a:latin typeface="+mn-lt"/>
              </a:rPr>
              <a:t>ЛФИ - Секция «Фундаментальные взаимодействия и космология»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1906364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CCF3D1-298C-814D-E197-D8F04D560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87" y="5208534"/>
            <a:ext cx="3067413" cy="1049378"/>
          </a:xfrm>
          <a:prstGeom prst="rect">
            <a:avLst/>
          </a:prstGeom>
        </p:spPr>
      </p:pic>
      <p:pic>
        <p:nvPicPr>
          <p:cNvPr id="1030" name="Picture 6" descr="Брендбук МФТИ — МФТИ">
            <a:extLst>
              <a:ext uri="{FF2B5EF4-FFF2-40B4-BE49-F238E27FC236}">
                <a16:creationId xmlns:a16="http://schemas.microsoft.com/office/drawing/2014/main" id="{A205E98F-53EE-F8B6-B9CE-32D917EA2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5" y="3981430"/>
            <a:ext cx="3015891" cy="134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" name="タイトル 1">
            <a:extLst>
              <a:ext uri="{FF2B5EF4-FFF2-40B4-BE49-F238E27FC236}">
                <a16:creationId xmlns:a16="http://schemas.microsoft.com/office/drawing/2014/main" id="{143AF886-191C-6E62-43A4-BDA736E9B592}"/>
              </a:ext>
            </a:extLst>
          </p:cNvPr>
          <p:cNvSpPr txBox="1"/>
          <p:nvPr/>
        </p:nvSpPr>
        <p:spPr>
          <a:xfrm>
            <a:off x="0" y="3296452"/>
            <a:ext cx="12179998" cy="4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spcBef>
                <a:spcPts val="800"/>
              </a:spcBef>
            </a:pPr>
            <a:r>
              <a:rPr lang="en-US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2. </a:t>
            </a:r>
            <a:r>
              <a:rPr lang="ru-RU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Рассмотрение адаптированной структуры </a:t>
            </a:r>
            <a:r>
              <a:rPr lang="en-US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Nuclotron </a:t>
            </a:r>
            <a:r>
              <a:rPr lang="ru-RU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для поиска </a:t>
            </a:r>
            <a:r>
              <a:rPr lang="en-US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EDM</a:t>
            </a:r>
            <a:endParaRPr lang="ru-RU" sz="2800" dirty="0">
              <a:ln>
                <a:noFill/>
              </a:ln>
              <a:solidFill>
                <a:srgbClr val="130B77"/>
              </a:solidFill>
              <a:effectLst/>
              <a:latin typeface="Helvetica Neue" panose="02000503000000020004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D99BEB9-005D-5F75-C00F-C121B8E51FD0}"/>
              </a:ext>
            </a:extLst>
          </p:cNvPr>
          <p:cNvCxnSpPr>
            <a:cxnSpLocks/>
          </p:cNvCxnSpPr>
          <p:nvPr/>
        </p:nvCxnSpPr>
        <p:spPr>
          <a:xfrm>
            <a:off x="0" y="3118190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EDM Search: «Frozen Spin» for deutrons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10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DC7D8B41-19E0-F3B6-2482-BB2EEF6216FA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62630966-A80B-B1ED-DDBC-F0092053E06B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F8A4C9-3120-7496-DD4D-8B8C20BD241D}"/>
                  </a:ext>
                </a:extLst>
              </p:cNvPr>
              <p:cNvSpPr txBox="1"/>
              <p:nvPr/>
            </p:nvSpPr>
            <p:spPr>
              <a:xfrm>
                <a:off x="294334" y="1551425"/>
                <a:ext cx="7339693" cy="2455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034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f>
                            <m:f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&amp;=</m:t>
                          </m:r>
                          <m:acc>
                            <m:accPr>
                              <m:chr m:val="⃗"/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𝑀𝐷𝑀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𝐸𝐷𝑀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  <m:e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𝑀𝐷𝑀</m:t>
                              </m:r>
                            </m:sub>
                          </m:s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&amp;=</m:t>
                          </m:r>
                          <m:f>
                            <m:f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den>
                          </m:f>
                          <m:d>
                            <m:dPr>
                              <m:begChr m:val="{"/>
                              <m:endChr m:val=""/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+(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∥</m:t>
                                  </m:r>
                                </m:sub>
                              </m:sSub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𝛾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+1</m:t>
                                          </m:r>
                                        </m:den>
                                      </m:f>
                                    </m:e>
                                  </m:d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⃗"/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×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</m:e>
                          </m:d>
                        </m:e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𝐸𝐷𝑀</m:t>
                              </m:r>
                            </m:sub>
                          </m:s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&amp;=</m:t>
                          </m:r>
                          <m:f>
                            <m:f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den>
                          </m:f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 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</m:eqArr>
                    </m:oMath>
                  </m:oMathPara>
                </a14:m>
                <a:endParaRPr lang="ru-RU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F8A4C9-3120-7496-DD4D-8B8C20BD2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4" y="1551425"/>
                <a:ext cx="7339693" cy="2455609"/>
              </a:xfrm>
              <a:prstGeom prst="rect">
                <a:avLst/>
              </a:prstGeom>
              <a:blipFill>
                <a:blip r:embed="rId3"/>
                <a:stretch>
                  <a:fillRect t="-43590" r="-11592" b="-687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5064F69-6ECF-C64A-99BA-3C62805AFD6D}"/>
              </a:ext>
            </a:extLst>
          </p:cNvPr>
          <p:cNvSpPr txBox="1"/>
          <p:nvPr/>
        </p:nvSpPr>
        <p:spPr>
          <a:xfrm>
            <a:off x="4927826" y="1020419"/>
            <a:ext cx="2336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T-BMT Equations</a:t>
            </a:r>
            <a:endParaRPr lang="ru-RU" sz="2400" b="1" dirty="0"/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0D0C025A-1536-1709-D5F4-AE31EDD819A8}"/>
              </a:ext>
            </a:extLst>
          </p:cNvPr>
          <p:cNvSpPr/>
          <p:nvPr/>
        </p:nvSpPr>
        <p:spPr>
          <a:xfrm>
            <a:off x="3619500" y="2417355"/>
            <a:ext cx="1068247" cy="56085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6DC21-C4BB-42A0-7940-E781E05BEEE2}"/>
              </a:ext>
            </a:extLst>
          </p:cNvPr>
          <p:cNvSpPr txBox="1"/>
          <p:nvPr/>
        </p:nvSpPr>
        <p:spPr>
          <a:xfrm>
            <a:off x="463332" y="4556409"/>
            <a:ext cx="6113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sz="1800" b="1" dirty="0">
                <a:solidFill>
                  <a:srgbClr val="0000FF"/>
                </a:solidFill>
              </a:rPr>
              <a:t>Frozen spin lattice for deuteron based on the </a:t>
            </a:r>
            <a:r>
              <a:rPr lang="ru-RU" sz="1800" b="1" dirty="0">
                <a:solidFill>
                  <a:srgbClr val="0000FF"/>
                </a:solidFill>
              </a:rPr>
              <a:t>«</a:t>
            </a:r>
            <a:r>
              <a:rPr lang="en-US" sz="1800" b="1" dirty="0">
                <a:solidFill>
                  <a:srgbClr val="0000FF"/>
                </a:solidFill>
              </a:rPr>
              <a:t>B+E</a:t>
            </a:r>
            <a:r>
              <a:rPr lang="ru-RU" sz="1800" b="1" dirty="0">
                <a:solidFill>
                  <a:srgbClr val="0000FF"/>
                </a:solidFill>
              </a:rPr>
              <a:t>»</a:t>
            </a:r>
            <a:r>
              <a:rPr lang="en-US" sz="1800" b="1" dirty="0">
                <a:solidFill>
                  <a:srgbClr val="0000FF"/>
                </a:solidFill>
              </a:rPr>
              <a:t> elements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6FD807-3D5C-F612-A35E-4D0418C92415}"/>
              </a:ext>
            </a:extLst>
          </p:cNvPr>
          <p:cNvSpPr txBox="1"/>
          <p:nvPr/>
        </p:nvSpPr>
        <p:spPr>
          <a:xfrm>
            <a:off x="463332" y="4202679"/>
            <a:ext cx="799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T</a:t>
            </a:r>
            <a:r>
              <a:rPr lang="en-US" sz="1800" dirty="0"/>
              <a:t>he </a:t>
            </a:r>
            <a:r>
              <a:rPr lang="en-GB" sz="1800" dirty="0"/>
              <a:t>spin of the reference particle is always oriented </a:t>
            </a:r>
            <a:r>
              <a:rPr lang="en-GB" sz="1800" b="1" dirty="0"/>
              <a:t>along the momentum </a:t>
            </a:r>
          </a:p>
        </p:txBody>
      </p:sp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id="{E2E694CC-8292-D170-E40B-32B0225872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674275"/>
              </p:ext>
            </p:extLst>
          </p:nvPr>
        </p:nvGraphicFramePr>
        <p:xfrm>
          <a:off x="1373374" y="5108130"/>
          <a:ext cx="2997200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42920" imgH="495000" progId="Equation.3">
                  <p:embed/>
                </p:oleObj>
              </mc:Choice>
              <mc:Fallback>
                <p:oleObj name="Equation" r:id="rId4" imgW="1942920" imgH="495000" progId="Equation.3">
                  <p:embed/>
                  <p:pic>
                    <p:nvPicPr>
                      <p:cNvPr id="174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3374" y="5108130"/>
                        <a:ext cx="2997200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ight Arrow 4">
            <a:extLst>
              <a:ext uri="{FF2B5EF4-FFF2-40B4-BE49-F238E27FC236}">
                <a16:creationId xmlns:a16="http://schemas.microsoft.com/office/drawing/2014/main" id="{A0C89352-7708-8BE1-89A0-D96E2ED44227}"/>
              </a:ext>
            </a:extLst>
          </p:cNvPr>
          <p:cNvSpPr/>
          <p:nvPr/>
        </p:nvSpPr>
        <p:spPr>
          <a:xfrm>
            <a:off x="4520599" y="5396162"/>
            <a:ext cx="287338" cy="144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GB" dirty="0"/>
          </a:p>
        </p:txBody>
      </p:sp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DA873963-A3CF-0B60-1CF7-6E1B972A46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5013072"/>
              </p:ext>
            </p:extLst>
          </p:nvPr>
        </p:nvGraphicFramePr>
        <p:xfrm>
          <a:off x="5189798" y="5239793"/>
          <a:ext cx="17605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64781" imgH="304668" progId="Equation.3">
                  <p:embed/>
                </p:oleObj>
              </mc:Choice>
              <mc:Fallback>
                <p:oleObj name="Equation" r:id="rId6" imgW="964781" imgH="304668" progId="Equation.3">
                  <p:embed/>
                  <p:pic>
                    <p:nvPicPr>
                      <p:cNvPr id="1741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9798" y="5239793"/>
                        <a:ext cx="176053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">
            <a:extLst>
              <a:ext uri="{FF2B5EF4-FFF2-40B4-BE49-F238E27FC236}">
                <a16:creationId xmlns:a16="http://schemas.microsoft.com/office/drawing/2014/main" id="{6E5EB2D4-645C-A0A1-7233-0EA7E4CBE1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218310"/>
              </p:ext>
            </p:extLst>
          </p:nvPr>
        </p:nvGraphicFramePr>
        <p:xfrm>
          <a:off x="581286" y="5324154"/>
          <a:ext cx="79216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58720" imgH="203040" progId="Equation.3">
                  <p:embed/>
                </p:oleObj>
              </mc:Choice>
              <mc:Fallback>
                <p:oleObj name="Equation" r:id="rId8" imgW="558720" imgH="203040" progId="Equation.3">
                  <p:embed/>
                  <p:pic>
                    <p:nvPicPr>
                      <p:cNvPr id="1741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286" y="5324154"/>
                        <a:ext cx="792162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23C47A2-D193-10C3-C1B5-EA5271755544}"/>
                  </a:ext>
                </a:extLst>
              </p:cNvPr>
              <p:cNvSpPr txBox="1"/>
              <p:nvPr/>
            </p:nvSpPr>
            <p:spPr>
              <a:xfrm>
                <a:off x="8460832" y="1375970"/>
                <a:ext cx="2441863" cy="66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Deutron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=−0.1429</m:t>
                    </m:r>
                  </m:oMath>
                </a14:m>
                <a:endParaRPr lang="ru-RU" dirty="0"/>
              </a:p>
              <a:p>
                <a:r>
                  <a:rPr lang="en-US" dirty="0"/>
                  <a:t>Proton</a:t>
                </a:r>
                <a:r>
                  <a:rPr lang="ru-RU" dirty="0"/>
                  <a:t> 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1.7928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23C47A2-D193-10C3-C1B5-EA5271755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832" y="1375970"/>
                <a:ext cx="2441863" cy="667747"/>
              </a:xfrm>
              <a:prstGeom prst="rect">
                <a:avLst/>
              </a:prstGeom>
              <a:blipFill>
                <a:blip r:embed="rId10"/>
                <a:stretch>
                  <a:fillRect l="-2073" t="-3774" b="-132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480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EDM Search: «Frozen Spin»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11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DC7D8B41-19E0-F3B6-2482-BB2EEF6216FA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62630966-A80B-B1ED-DDBC-F0092053E06B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DEEDF5E-550D-8616-9FC0-874B06A76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337" y="942829"/>
            <a:ext cx="3566406" cy="544196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47C9380-BAD1-D8E7-D761-BDA7D73AB9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0" y="1331611"/>
            <a:ext cx="5556488" cy="449350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E94F73E-FC74-15AB-0F39-02CF895F9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900" y="1032880"/>
            <a:ext cx="2367927" cy="239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69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EDM Search: «Quasi-Frozen Spin»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12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600C16-B4F5-7D96-B0A1-AC3417AAB292}"/>
              </a:ext>
            </a:extLst>
          </p:cNvPr>
          <p:cNvSpPr txBox="1"/>
          <p:nvPr/>
        </p:nvSpPr>
        <p:spPr>
          <a:xfrm>
            <a:off x="1766316" y="5281036"/>
            <a:ext cx="86593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eXGyreTermes"/>
              </a:rPr>
              <a:t>S</a:t>
            </a:r>
            <a:r>
              <a:rPr lang="en-US" sz="2000" b="1" dirty="0">
                <a:effectLst/>
                <a:latin typeface="TeXGyreTermes"/>
              </a:rPr>
              <a:t>pin </a:t>
            </a:r>
            <a:r>
              <a:rPr lang="en-US" sz="2000" b="1" u="sng" dirty="0">
                <a:effectLst/>
                <a:latin typeface="TeXGyreTermes"/>
              </a:rPr>
              <a:t>does not</a:t>
            </a:r>
            <a:r>
              <a:rPr lang="en-US" sz="2000" b="1" dirty="0">
                <a:effectLst/>
                <a:latin typeface="TeXGyreTermes"/>
              </a:rPr>
              <a:t> retain orientation throughout the entire period of circulation</a:t>
            </a:r>
          </a:p>
          <a:p>
            <a:r>
              <a:rPr lang="en-US" sz="2000" b="1" dirty="0">
                <a:latin typeface="TeXGyreTermes"/>
              </a:rPr>
              <a:t>BUT</a:t>
            </a:r>
            <a:r>
              <a:rPr lang="en-US" sz="2000" b="1" dirty="0">
                <a:effectLst/>
                <a:latin typeface="TeXGyreTermes"/>
              </a:rPr>
              <a:t> restores orientation on a straight section 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53B5ED-50F0-4E8F-3FCE-ED9E6EB14BC4}"/>
                  </a:ext>
                </a:extLst>
              </p:cNvPr>
              <p:cNvSpPr txBox="1"/>
              <p:nvPr/>
            </p:nvSpPr>
            <p:spPr>
              <a:xfrm>
                <a:off x="5785186" y="2106797"/>
                <a:ext cx="2068857" cy="403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ru-RU" sz="20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𝑎𝑟𝑐</m:t>
                          </m:r>
                        </m:sup>
                      </m:sSubSup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ru-RU" sz="2000" i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𝑎𝑟𝑐</m:t>
                          </m:r>
                        </m:sub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53B5ED-50F0-4E8F-3FCE-ED9E6EB14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186" y="2106797"/>
                <a:ext cx="2068857" cy="403380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334AC3-2EE6-BE99-EB23-06F8FB56A5E0}"/>
                  </a:ext>
                </a:extLst>
              </p:cNvPr>
              <p:cNvSpPr txBox="1"/>
              <p:nvPr/>
            </p:nvSpPr>
            <p:spPr>
              <a:xfrm>
                <a:off x="5785185" y="2614852"/>
                <a:ext cx="3464756" cy="678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ru-RU" sz="20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  <m:r>
                        <a:rPr lang="ru-RU" sz="2000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000" i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ru-RU" sz="2000" i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334AC3-2EE6-BE99-EB23-06F8FB56A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185" y="2614852"/>
                <a:ext cx="3464756" cy="678391"/>
              </a:xfrm>
              <a:prstGeom prst="rect">
                <a:avLst/>
              </a:prstGeom>
              <a:blipFill>
                <a:blip r:embed="rId4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F063E0-1217-F768-787B-E736AFAE96A4}"/>
                  </a:ext>
                </a:extLst>
              </p:cNvPr>
              <p:cNvSpPr txBox="1"/>
              <p:nvPr/>
            </p:nvSpPr>
            <p:spPr>
              <a:xfrm>
                <a:off x="1090445" y="2118618"/>
                <a:ext cx="43488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Spin Rotation in arc by magnetic field 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F063E0-1217-F768-787B-E736AFAE9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445" y="2118618"/>
                <a:ext cx="4348819" cy="400110"/>
              </a:xfrm>
              <a:prstGeom prst="rect">
                <a:avLst/>
              </a:prstGeom>
              <a:blipFill>
                <a:blip r:embed="rId5"/>
                <a:stretch>
                  <a:fillRect l="-1453" t="-9375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BB367CA-859D-BF4A-8F91-B85DDB354004}"/>
                  </a:ext>
                </a:extLst>
              </p:cNvPr>
              <p:cNvSpPr txBox="1"/>
              <p:nvPr/>
            </p:nvSpPr>
            <p:spPr>
              <a:xfrm>
                <a:off x="1082046" y="2777712"/>
                <a:ext cx="43572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Spin Rotation in Wien Filter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00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 field</a:t>
                </a:r>
                <a:endParaRPr lang="ru-RU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BB367CA-859D-BF4A-8F91-B85DDB354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46" y="2777712"/>
                <a:ext cx="4357218" cy="400110"/>
              </a:xfrm>
              <a:prstGeom prst="rect">
                <a:avLst/>
              </a:prstGeom>
              <a:blipFill>
                <a:blip r:embed="rId6"/>
                <a:stretch>
                  <a:fillRect l="-1453" t="-6061" r="-581" b="-242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6AECA4-DF28-E3ED-280D-4C0D8349C028}"/>
                  </a:ext>
                </a:extLst>
              </p:cNvPr>
              <p:cNvSpPr txBox="1"/>
              <p:nvPr/>
            </p:nvSpPr>
            <p:spPr>
              <a:xfrm>
                <a:off x="5785185" y="1583730"/>
                <a:ext cx="121977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ru-RU" sz="2000" i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𝑎𝑟𝑐</m:t>
                          </m:r>
                        </m:sub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6AECA4-DF28-E3ED-280D-4C0D8349C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185" y="1583730"/>
                <a:ext cx="121977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250C825-8AAF-7BCF-8FD2-E893DD9A4ED0}"/>
              </a:ext>
            </a:extLst>
          </p:cNvPr>
          <p:cNvSpPr txBox="1"/>
          <p:nvPr/>
        </p:nvSpPr>
        <p:spPr>
          <a:xfrm>
            <a:off x="2262561" y="1583730"/>
            <a:ext cx="3176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particle rotation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1C8137-AF5C-04B6-8654-DDA6E0DF4CA5}"/>
                  </a:ext>
                </a:extLst>
              </p:cNvPr>
              <p:cNvSpPr txBox="1"/>
              <p:nvPr/>
            </p:nvSpPr>
            <p:spPr>
              <a:xfrm>
                <a:off x="5785185" y="3311477"/>
                <a:ext cx="2473243" cy="408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ru-RU" sz="20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ru-RU" sz="2000" i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ru-RU" sz="2000" i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1C8137-AF5C-04B6-8654-DDA6E0DF4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185" y="3311477"/>
                <a:ext cx="2473243" cy="408382"/>
              </a:xfrm>
              <a:prstGeom prst="rect">
                <a:avLst/>
              </a:prstGeom>
              <a:blipFill>
                <a:blip r:embed="rId8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21B8F9C-1734-D017-12F1-A026386C3927}"/>
                  </a:ext>
                </a:extLst>
              </p:cNvPr>
              <p:cNvSpPr txBox="1"/>
              <p:nvPr/>
            </p:nvSpPr>
            <p:spPr>
              <a:xfrm>
                <a:off x="5785185" y="4346485"/>
                <a:ext cx="2040311" cy="409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ru-RU" sz="20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ru-RU" sz="20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ru-RU" sz="20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𝑎𝑟𝑐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21B8F9C-1734-D017-12F1-A026386C3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185" y="4346485"/>
                <a:ext cx="2040311" cy="409151"/>
              </a:xfrm>
              <a:prstGeom prst="rect">
                <a:avLst/>
              </a:prstGeom>
              <a:blipFill>
                <a:blip r:embed="rId9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2487D1BD-4865-3002-C4D6-3D94305295F5}"/>
              </a:ext>
            </a:extLst>
          </p:cNvPr>
          <p:cNvSpPr txBox="1"/>
          <p:nvPr/>
        </p:nvSpPr>
        <p:spPr>
          <a:xfrm>
            <a:off x="3541950" y="4346485"/>
            <a:ext cx="1897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«</a:t>
            </a:r>
            <a:r>
              <a:rPr lang="en-US" sz="2000" dirty="0"/>
              <a:t>QFS</a:t>
            </a:r>
            <a:r>
              <a:rPr lang="ru-RU" sz="2000" dirty="0"/>
              <a:t>»</a:t>
            </a:r>
            <a:r>
              <a:rPr lang="en-US" sz="2000" dirty="0"/>
              <a:t> condition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CC8F59-0ADD-1D0B-47A5-B39E628842C7}"/>
                  </a:ext>
                </a:extLst>
              </p:cNvPr>
              <p:cNvSpPr txBox="1"/>
              <p:nvPr/>
            </p:nvSpPr>
            <p:spPr>
              <a:xfrm>
                <a:off x="5785185" y="3820244"/>
                <a:ext cx="1365813" cy="408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ru-RU" sz="2000" i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ru-RU" sz="20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CC8F59-0ADD-1D0B-47A5-B39E62884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185" y="3820244"/>
                <a:ext cx="1365813" cy="408382"/>
              </a:xfrm>
              <a:prstGeom prst="rect">
                <a:avLst/>
              </a:prstGeom>
              <a:blipFill>
                <a:blip r:embed="rId10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AC2B305-21A4-0695-3763-9B9EC94469C7}"/>
              </a:ext>
            </a:extLst>
          </p:cNvPr>
          <p:cNvSpPr txBox="1"/>
          <p:nvPr/>
        </p:nvSpPr>
        <p:spPr>
          <a:xfrm>
            <a:off x="3304449" y="3828516"/>
            <a:ext cx="2134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zero Lorentz factor</a:t>
            </a:r>
            <a:endParaRPr lang="ru-RU" sz="2000" dirty="0"/>
          </a:p>
        </p:txBody>
      </p: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C9A45AAF-DB5B-655E-62DD-3EF4C2EB4CCF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7" name="テキスト ボックス 91">
            <a:extLst>
              <a:ext uri="{FF2B5EF4-FFF2-40B4-BE49-F238E27FC236}">
                <a16:creationId xmlns:a16="http://schemas.microsoft.com/office/drawing/2014/main" id="{DB01A4D2-B00C-2510-B4A6-3BA7E2DDF872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0613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EDM Search: Electrical Deflectors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13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C9A45AAF-DB5B-655E-62DD-3EF4C2EB4CCF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7" name="テキスト ボックス 91">
            <a:extLst>
              <a:ext uri="{FF2B5EF4-FFF2-40B4-BE49-F238E27FC236}">
                <a16:creationId xmlns:a16="http://schemas.microsoft.com/office/drawing/2014/main" id="{DB01A4D2-B00C-2510-B4A6-3BA7E2DDF872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D009EC-750D-847C-C6C4-0D11C32E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789" y="953154"/>
            <a:ext cx="4086903" cy="5464511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8214C90-1217-9E71-C9B1-982810DE8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6" y="952865"/>
            <a:ext cx="7722168" cy="54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998B09-B6CA-7F79-4680-91322337E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589" y="1048819"/>
            <a:ext cx="24892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92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EDM Search: Wien Filters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14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C9A45AAF-DB5B-655E-62DD-3EF4C2EB4CCF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7" name="テキスト ボックス 91">
            <a:extLst>
              <a:ext uri="{FF2B5EF4-FFF2-40B4-BE49-F238E27FC236}">
                <a16:creationId xmlns:a16="http://schemas.microsoft.com/office/drawing/2014/main" id="{DB01A4D2-B00C-2510-B4A6-3BA7E2DDF872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49992FC-A5C9-C1C6-8407-AA018EC61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071" y="1480912"/>
            <a:ext cx="5192528" cy="3480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9AB8FEA1-4AC6-3AAD-4497-2A4DB42D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439" y="973803"/>
            <a:ext cx="5027815" cy="542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3928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04982"/>
            <a:ext cx="12179998" cy="64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21000"/>
              </a:lnSpc>
            </a:pPr>
            <a:r>
              <a:rPr lang="en-US" sz="3200" b="1" dirty="0">
                <a:solidFill>
                  <a:srgbClr val="130B77"/>
                </a:solidFill>
                <a:latin typeface="+mn-lt"/>
              </a:rPr>
              <a:t>Experiment parameters 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5FF9CDF-A3A6-33F8-4D6B-5AB1B683D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594" y="923546"/>
            <a:ext cx="6569535" cy="5409530"/>
          </a:xfrm>
          <a:prstGeom prst="rect">
            <a:avLst/>
          </a:prstGeom>
        </p:spPr>
      </p:pic>
      <p:sp>
        <p:nvSpPr>
          <p:cNvPr id="3" name="Рамка 2">
            <a:extLst>
              <a:ext uri="{FF2B5EF4-FFF2-40B4-BE49-F238E27FC236}">
                <a16:creationId xmlns:a16="http://schemas.microsoft.com/office/drawing/2014/main" id="{F3823B12-E81F-AE60-7403-A8AE15180509}"/>
              </a:ext>
            </a:extLst>
          </p:cNvPr>
          <p:cNvSpPr/>
          <p:nvPr/>
        </p:nvSpPr>
        <p:spPr>
          <a:xfrm>
            <a:off x="9384095" y="5653349"/>
            <a:ext cx="1912882" cy="625455"/>
          </a:xfrm>
          <a:prstGeom prst="frame">
            <a:avLst>
              <a:gd name="adj1" fmla="val 17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" name="Рамка 3">
            <a:extLst>
              <a:ext uri="{FF2B5EF4-FFF2-40B4-BE49-F238E27FC236}">
                <a16:creationId xmlns:a16="http://schemas.microsoft.com/office/drawing/2014/main" id="{4B3EE924-0509-927C-54B4-D4FA6D4E2FD3}"/>
              </a:ext>
            </a:extLst>
          </p:cNvPr>
          <p:cNvSpPr/>
          <p:nvPr/>
        </p:nvSpPr>
        <p:spPr>
          <a:xfrm>
            <a:off x="9384095" y="2150457"/>
            <a:ext cx="1912882" cy="625455"/>
          </a:xfrm>
          <a:prstGeom prst="frame">
            <a:avLst>
              <a:gd name="adj1" fmla="val 17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117F68-7D1B-AFFB-BD38-8278D1A09A2F}"/>
                  </a:ext>
                </a:extLst>
              </p:cNvPr>
              <p:cNvSpPr txBox="1"/>
              <p:nvPr/>
            </p:nvSpPr>
            <p:spPr>
              <a:xfrm>
                <a:off x="257175" y="2007457"/>
                <a:ext cx="5217419" cy="3773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/>
                  <a:t>«</a:t>
                </a:r>
                <a:r>
                  <a:rPr lang="en-US" sz="2000" dirty="0"/>
                  <a:t>Magic</a:t>
                </a:r>
                <a:r>
                  <a:rPr lang="ru-RU" sz="2000" dirty="0"/>
                  <a:t>»</a:t>
                </a:r>
                <a:r>
                  <a:rPr lang="en-US" sz="2000" dirty="0"/>
                  <a:t> energy only for electrostatic machines. </a:t>
                </a:r>
                <a:br>
                  <a:rPr lang="en-US" sz="2000" dirty="0"/>
                </a:br>
                <a:r>
                  <a:rPr lang="en-US" sz="2000" dirty="0"/>
                  <a:t>NICA has </a:t>
                </a:r>
                <a:r>
                  <a:rPr lang="en-US" sz="2000" u="sng" dirty="0"/>
                  <a:t>magnetic</a:t>
                </a:r>
                <a:r>
                  <a:rPr lang="en-US" sz="2000" dirty="0"/>
                  <a:t> arcs!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Particles magnetic moment anomaly  </a:t>
                </a:r>
                <a:br>
                  <a:rPr lang="en-US" sz="2000" dirty="0"/>
                </a:br>
                <a:r>
                  <a:rPr lang="en-US" sz="2000" dirty="0"/>
                  <a:t>deutron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=−0.1429</m:t>
                    </m:r>
                  </m:oMath>
                </a14:m>
                <a:r>
                  <a:rPr lang="en-US" sz="2000" dirty="0"/>
                  <a:t>, proton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=1.7928</m:t>
                    </m:r>
                  </m:oMath>
                </a14:m>
                <a:br>
                  <a:rPr lang="en-US" sz="20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ru-RU" sz="200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0.25</m:t>
                    </m:r>
                  </m:oMath>
                </a14:m>
                <a:r>
                  <a:rPr lang="en-US" sz="2000" dirty="0"/>
                  <a:t> 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240</m:t>
                    </m:r>
                  </m:oMath>
                </a14:m>
                <a:r>
                  <a:rPr lang="en-US" sz="2000" dirty="0"/>
                  <a:t> MeV (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=1.129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eXGyreTermes"/>
                  </a:rPr>
                  <a:t>T</a:t>
                </a:r>
                <a:r>
                  <a:rPr lang="en-US" sz="2000" dirty="0">
                    <a:effectLst/>
                    <a:latin typeface="TeXGyreTermes"/>
                  </a:rPr>
                  <a:t>he largest scattering cross-section </a:t>
                </a:r>
                <a:br>
                  <a:rPr lang="ru-RU" sz="2000" dirty="0">
                    <a:latin typeface="TeXGyreTermes"/>
                  </a:rPr>
                </a:br>
                <a:r>
                  <a:rPr lang="en-US" sz="2000" dirty="0">
                    <a:effectLst/>
                    <a:latin typeface="TeXGyreTermes"/>
                  </a:rPr>
                  <a:t>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270</m:t>
                    </m:r>
                  </m:oMath>
                </a14:m>
                <a:r>
                  <a:rPr lang="en-US" sz="2000" dirty="0">
                    <a:effectLst/>
                    <a:latin typeface="TeXGyreTermes"/>
                  </a:rPr>
                  <a:t> MeV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117F68-7D1B-AFFB-BD38-8278D1A0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2007457"/>
                <a:ext cx="5217419" cy="3773469"/>
              </a:xfrm>
              <a:prstGeom prst="rect">
                <a:avLst/>
              </a:prstGeom>
              <a:blipFill>
                <a:blip r:embed="rId4"/>
                <a:stretch>
                  <a:fillRect l="-971" b="-16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0AC2604-2BF6-02B9-A43A-41927A35BEF2}"/>
              </a:ext>
            </a:extLst>
          </p:cNvPr>
          <p:cNvSpPr txBox="1"/>
          <p:nvPr/>
        </p:nvSpPr>
        <p:spPr>
          <a:xfrm>
            <a:off x="572545" y="1569567"/>
            <a:ext cx="2925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Energy of experiment</a:t>
            </a:r>
            <a:endParaRPr lang="ru-RU" sz="2400" b="1" dirty="0"/>
          </a:p>
        </p:txBody>
      </p:sp>
      <p:sp>
        <p:nvSpPr>
          <p:cNvPr id="6" name="日付プレースホルダー 14">
            <a:extLst>
              <a:ext uri="{FF2B5EF4-FFF2-40B4-BE49-F238E27FC236}">
                <a16:creationId xmlns:a16="http://schemas.microsoft.com/office/drawing/2014/main" id="{3106C66B-D0ED-9D17-F9D5-7EDE3D1F1694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9" name="テキスト ボックス 91">
            <a:extLst>
              <a:ext uri="{FF2B5EF4-FFF2-40B4-BE49-F238E27FC236}">
                <a16:creationId xmlns:a16="http://schemas.microsoft.com/office/drawing/2014/main" id="{6308CEB3-A489-A210-25E2-34DE5C36D8A8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5714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3200" b="1" dirty="0">
                <a:solidFill>
                  <a:srgbClr val="130B77"/>
                </a:solidFill>
                <a:latin typeface="+mn-lt"/>
              </a:rPr>
              <a:t>NICA Complex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16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FBEBBFE5-60D2-26A7-AA43-A2509ADF691A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5" name="テキスト ボックス 91">
            <a:extLst>
              <a:ext uri="{FF2B5EF4-FFF2-40B4-BE49-F238E27FC236}">
                <a16:creationId xmlns:a16="http://schemas.microsoft.com/office/drawing/2014/main" id="{F73484A0-4511-0E44-E7CD-9389977AFB9E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026" name="Picture 2" descr="NICA — Википедия">
            <a:extLst>
              <a:ext uri="{FF2B5EF4-FFF2-40B4-BE49-F238E27FC236}">
                <a16:creationId xmlns:a16="http://schemas.microsoft.com/office/drawing/2014/main" id="{C2D1F0F2-A845-A425-8F70-B4A810096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000" y="921247"/>
            <a:ext cx="9792000" cy="5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496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3200" b="1" dirty="0">
                <a:solidFill>
                  <a:srgbClr val="130B77"/>
                </a:solidFill>
                <a:latin typeface="+mn-lt"/>
              </a:rPr>
              <a:t>NICA Complex </a:t>
            </a:r>
            <a:r>
              <a:rPr lang="en-US" sz="3200" dirty="0">
                <a:solidFill>
                  <a:srgbClr val="130B77"/>
                </a:solidFill>
                <a:latin typeface="+mn-lt"/>
              </a:rPr>
              <a:t>IRL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17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FBEBBFE5-60D2-26A7-AA43-A2509ADF691A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5" name="テキスト ボックス 91">
            <a:extLst>
              <a:ext uri="{FF2B5EF4-FFF2-40B4-BE49-F238E27FC236}">
                <a16:creationId xmlns:a16="http://schemas.microsoft.com/office/drawing/2014/main" id="{F73484A0-4511-0E44-E7CD-9389977AFB9E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098" name="Picture 2" descr="Special Purpose Funding Programme within the NICA Megascience Project in  2023 (1 February 2023 - 5 March 2023): About the Programme · JINR (Indico)">
            <a:extLst>
              <a:ext uri="{FF2B5EF4-FFF2-40B4-BE49-F238E27FC236}">
                <a16:creationId xmlns:a16="http://schemas.microsoft.com/office/drawing/2014/main" id="{313E5BEE-7FB1-2EAB-3860-F625E2572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000" y="926370"/>
            <a:ext cx="9792000" cy="5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411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3200" b="1" dirty="0">
                <a:solidFill>
                  <a:srgbClr val="130B77"/>
                </a:solidFill>
                <a:latin typeface="+mn-lt"/>
              </a:rPr>
              <a:t>Optics Modernization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18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9BBC87-AE95-2E24-6795-E464C4E82B02}"/>
                  </a:ext>
                </a:extLst>
              </p:cNvPr>
              <p:cNvSpPr txBox="1"/>
              <p:nvPr/>
            </p:nvSpPr>
            <p:spPr>
              <a:xfrm>
                <a:off x="7798625" y="2081811"/>
                <a:ext cx="4200445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Initial Straight Section contains </a:t>
                </a:r>
                <a:br>
                  <a:rPr lang="en-US" sz="2000" dirty="0"/>
                </a:br>
                <a:r>
                  <a:rPr lang="en-US" sz="2000" dirty="0"/>
                  <a:t>MPD and SPD detectors and other</a:t>
                </a:r>
                <a:br>
                  <a:rPr lang="en-US" sz="2000" dirty="0"/>
                </a:b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Storage Ring mode</a:t>
                </a:r>
                <a:br>
                  <a:rPr lang="en-US" sz="2000" dirty="0"/>
                </a:br>
                <a:r>
                  <a:rPr lang="en-US" sz="2000" dirty="0"/>
                  <a:t>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𝑆𝐶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1000</m:t>
                    </m:r>
                  </m:oMath>
                </a14:m>
                <a:r>
                  <a:rPr lang="en-US" sz="2000" dirty="0"/>
                  <a:t> s</a:t>
                </a:r>
                <a:r>
                  <a:rPr lang="ru-RU" sz="20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9BBC87-AE95-2E24-6795-E464C4E82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625" y="2081811"/>
                <a:ext cx="4200445" cy="1631216"/>
              </a:xfrm>
              <a:prstGeom prst="rect">
                <a:avLst/>
              </a:prstGeom>
              <a:blipFill>
                <a:blip r:embed="rId3"/>
                <a:stretch>
                  <a:fillRect l="-1205" t="-2326" r="-602" b="-5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5CD5D6-A64E-0737-4309-F740E6EE5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8634"/>
            <a:ext cx="7798625" cy="4238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61AE10-CD4B-8723-ED94-3C3948E801F4}"/>
              </a:ext>
            </a:extLst>
          </p:cNvPr>
          <p:cNvSpPr txBox="1"/>
          <p:nvPr/>
        </p:nvSpPr>
        <p:spPr>
          <a:xfrm>
            <a:off x="2866817" y="5510983"/>
            <a:ext cx="2064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Ion mode of NICA</a:t>
            </a:r>
            <a:endParaRPr lang="ru-RU" sz="2000" b="1" dirty="0"/>
          </a:p>
        </p:txBody>
      </p:sp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FBEBBFE5-60D2-26A7-AA43-A2509ADF691A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5" name="テキスト ボックス 91">
            <a:extLst>
              <a:ext uri="{FF2B5EF4-FFF2-40B4-BE49-F238E27FC236}">
                <a16:creationId xmlns:a16="http://schemas.microsoft.com/office/drawing/2014/main" id="{F73484A0-4511-0E44-E7CD-9389977AFB9E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9234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04982"/>
            <a:ext cx="12179998" cy="64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21000"/>
              </a:lnSpc>
            </a:pPr>
            <a:r>
              <a:rPr lang="en-US" sz="3200" b="1" dirty="0">
                <a:solidFill>
                  <a:srgbClr val="130B77"/>
                </a:solidFill>
                <a:latin typeface="+mn-lt"/>
              </a:rPr>
              <a:t>ByPass Optics Design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19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0D65AB-9988-9CCF-9648-6D1140C65879}"/>
              </a:ext>
            </a:extLst>
          </p:cNvPr>
          <p:cNvSpPr txBox="1"/>
          <p:nvPr/>
        </p:nvSpPr>
        <p:spPr>
          <a:xfrm>
            <a:off x="396207" y="1277110"/>
            <a:ext cx="5487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eXGyreTermes"/>
              </a:rPr>
              <a:t>G</a:t>
            </a:r>
            <a:r>
              <a:rPr lang="en-US" sz="2000" b="1" dirty="0">
                <a:effectLst/>
                <a:latin typeface="TeXGyreTermes"/>
              </a:rPr>
              <a:t>eometry of arcs is planned to remain unchanged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13FAD-2A25-9A35-4A07-960CA7BDD6E8}"/>
              </a:ext>
            </a:extLst>
          </p:cNvPr>
          <p:cNvSpPr txBox="1"/>
          <p:nvPr/>
        </p:nvSpPr>
        <p:spPr>
          <a:xfrm>
            <a:off x="7568412" y="1277110"/>
            <a:ext cx="37821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eXGyreTermes"/>
              </a:rPr>
              <a:t>use NICA for various experiments </a:t>
            </a:r>
            <a:endParaRPr lang="en-US" sz="2000" b="1" dirty="0"/>
          </a:p>
        </p:txBody>
      </p:sp>
      <p:sp>
        <p:nvSpPr>
          <p:cNvPr id="10" name="Стрелка вправо 9">
            <a:extLst>
              <a:ext uri="{FF2B5EF4-FFF2-40B4-BE49-F238E27FC236}">
                <a16:creationId xmlns:a16="http://schemas.microsoft.com/office/drawing/2014/main" id="{436170EC-14B7-5813-0CA8-103742EBF790}"/>
              </a:ext>
            </a:extLst>
          </p:cNvPr>
          <p:cNvSpPr/>
          <p:nvPr/>
        </p:nvSpPr>
        <p:spPr>
          <a:xfrm>
            <a:off x="6124332" y="1280354"/>
            <a:ext cx="1203804" cy="442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DACD7F-29F6-7ADC-7EC8-6E3C6080ED96}"/>
                  </a:ext>
                </a:extLst>
              </p:cNvPr>
              <p:cNvSpPr txBox="1"/>
              <p:nvPr/>
            </p:nvSpPr>
            <p:spPr>
              <a:xfrm>
                <a:off x="9300456" y="2529733"/>
                <a:ext cx="1827808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=503.04</m:t>
                    </m:r>
                  </m:oMath>
                </a14:m>
                <a:r>
                  <a:rPr lang="en-US" sz="2000" dirty="0"/>
                  <a:t> m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𝑎𝑟𝑐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=142.15</m:t>
                    </m:r>
                  </m:oMath>
                </a14:m>
                <a:r>
                  <a:rPr lang="en-US" sz="2000" dirty="0"/>
                  <a:t> m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=109.6</m:t>
                    </m:r>
                  </m:oMath>
                </a14:m>
                <a:r>
                  <a:rPr lang="en-US" sz="2000" dirty="0"/>
                  <a:t> m</a:t>
                </a:r>
                <a:endParaRPr lang="ru-RU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DACD7F-29F6-7ADC-7EC8-6E3C6080E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456" y="2529733"/>
                <a:ext cx="1827808" cy="923330"/>
              </a:xfrm>
              <a:prstGeom prst="rect">
                <a:avLst/>
              </a:prstGeom>
              <a:blipFill>
                <a:blip r:embed="rId3"/>
                <a:stretch>
                  <a:fillRect l="-4828" t="-9589" r="-7586" b="-164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C591FB-B8FD-FB18-C415-F3CA37893456}"/>
                  </a:ext>
                </a:extLst>
              </p:cNvPr>
              <p:cNvSpPr txBox="1"/>
              <p:nvPr/>
            </p:nvSpPr>
            <p:spPr>
              <a:xfrm>
                <a:off x="9279836" y="4120151"/>
                <a:ext cx="2319674" cy="1374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sz="2000" b="1" dirty="0"/>
                  <a:t>For beam deflection</a:t>
                </a:r>
                <a:br>
                  <a:rPr lang="en-US" sz="2000" b="1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=9°</m:t>
                      </m:r>
                    </m:oMath>
                  </m:oMathPara>
                </a14:m>
                <a:br>
                  <a:rPr lang="en-US" sz="2000" b="0" dirty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𝑑𝑖𝑝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𝐵𝑃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en-US" sz="2000" dirty="0"/>
                  <a:t> cm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𝐵𝑃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 T</a:t>
                </a:r>
                <a:endParaRPr lang="ru-RU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C591FB-B8FD-FB18-C415-F3CA37893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836" y="4120151"/>
                <a:ext cx="2319674" cy="1374094"/>
              </a:xfrm>
              <a:prstGeom prst="rect">
                <a:avLst/>
              </a:prstGeom>
              <a:blipFill>
                <a:blip r:embed="rId4"/>
                <a:stretch>
                  <a:fillRect l="-2717" t="-2752" r="-1630" b="-73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21395F5D-7429-46D8-3023-A95EFCF0D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571" y="1911578"/>
            <a:ext cx="8011221" cy="4354132"/>
          </a:xfrm>
          <a:prstGeom prst="rect">
            <a:avLst/>
          </a:prstGeom>
        </p:spPr>
      </p:pic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BA555346-02DF-F37B-FA45-0FDE5A27059A}"/>
              </a:ext>
            </a:extLst>
          </p:cNvPr>
          <p:cNvCxnSpPr>
            <a:cxnSpLocks/>
          </p:cNvCxnSpPr>
          <p:nvPr/>
        </p:nvCxnSpPr>
        <p:spPr>
          <a:xfrm flipV="1">
            <a:off x="2948587" y="4829420"/>
            <a:ext cx="226850" cy="5623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39365441-780B-408F-2AA1-7B7A6EEEBF3D}"/>
              </a:ext>
            </a:extLst>
          </p:cNvPr>
          <p:cNvCxnSpPr>
            <a:cxnSpLocks/>
          </p:cNvCxnSpPr>
          <p:nvPr/>
        </p:nvCxnSpPr>
        <p:spPr>
          <a:xfrm>
            <a:off x="3157244" y="4829420"/>
            <a:ext cx="31072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5A3F338B-A4BF-4710-E84C-6B79F39D48AC}"/>
              </a:ext>
            </a:extLst>
          </p:cNvPr>
          <p:cNvCxnSpPr>
            <a:cxnSpLocks/>
          </p:cNvCxnSpPr>
          <p:nvPr/>
        </p:nvCxnSpPr>
        <p:spPr>
          <a:xfrm>
            <a:off x="7763564" y="4917175"/>
            <a:ext cx="9469" cy="2014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51E2BA2C-1A0F-512E-6400-E993AC6D63E4}"/>
              </a:ext>
            </a:extLst>
          </p:cNvPr>
          <p:cNvCxnSpPr>
            <a:cxnSpLocks/>
          </p:cNvCxnSpPr>
          <p:nvPr/>
        </p:nvCxnSpPr>
        <p:spPr>
          <a:xfrm flipV="1">
            <a:off x="3035729" y="3142383"/>
            <a:ext cx="3228787" cy="69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412C24E-2911-28BD-EDE1-085F7C0326B3}"/>
              </a:ext>
            </a:extLst>
          </p:cNvPr>
          <p:cNvSpPr txBox="1"/>
          <p:nvPr/>
        </p:nvSpPr>
        <p:spPr>
          <a:xfrm>
            <a:off x="2069878" y="4742579"/>
            <a:ext cx="94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ByPass</a:t>
            </a:r>
            <a:endParaRPr lang="ru-RU" b="1" u="sng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38854C-8E3F-3A22-B27C-9F514AE4DB2B}"/>
              </a:ext>
            </a:extLst>
          </p:cNvPr>
          <p:cNvSpPr txBox="1"/>
          <p:nvPr/>
        </p:nvSpPr>
        <p:spPr>
          <a:xfrm>
            <a:off x="3882700" y="4402492"/>
            <a:ext cx="172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Straight Section</a:t>
            </a:r>
            <a:endParaRPr lang="ru-RU" b="1" u="sng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FDEBDA-63C5-CAA9-46B6-783913913EA5}"/>
              </a:ext>
            </a:extLst>
          </p:cNvPr>
          <p:cNvSpPr txBox="1"/>
          <p:nvPr/>
        </p:nvSpPr>
        <p:spPr>
          <a:xfrm>
            <a:off x="6477603" y="4742579"/>
            <a:ext cx="91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ByPass</a:t>
            </a:r>
            <a:endParaRPr lang="ru-RU" b="1" u="sng" dirty="0"/>
          </a:p>
        </p:txBody>
      </p: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1321E9EC-A012-41B5-46A1-702302831044}"/>
              </a:ext>
            </a:extLst>
          </p:cNvPr>
          <p:cNvCxnSpPr>
            <a:cxnSpLocks/>
          </p:cNvCxnSpPr>
          <p:nvPr/>
        </p:nvCxnSpPr>
        <p:spPr>
          <a:xfrm flipH="1" flipV="1">
            <a:off x="6264516" y="4807198"/>
            <a:ext cx="229381" cy="5703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9002B532-CA96-8EE4-8EFE-7E2B4AF5A43C}"/>
              </a:ext>
            </a:extLst>
          </p:cNvPr>
          <p:cNvCxnSpPr>
            <a:cxnSpLocks/>
          </p:cNvCxnSpPr>
          <p:nvPr/>
        </p:nvCxnSpPr>
        <p:spPr>
          <a:xfrm flipH="1" flipV="1">
            <a:off x="2891544" y="2617805"/>
            <a:ext cx="144185" cy="5315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>
            <a:extLst>
              <a:ext uri="{FF2B5EF4-FFF2-40B4-BE49-F238E27FC236}">
                <a16:creationId xmlns:a16="http://schemas.microsoft.com/office/drawing/2014/main" id="{972CD56D-21F7-C377-023B-14A3749C7EB8}"/>
              </a:ext>
            </a:extLst>
          </p:cNvPr>
          <p:cNvCxnSpPr>
            <a:cxnSpLocks/>
          </p:cNvCxnSpPr>
          <p:nvPr/>
        </p:nvCxnSpPr>
        <p:spPr>
          <a:xfrm flipV="1">
            <a:off x="6277663" y="2691851"/>
            <a:ext cx="180802" cy="4505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C634A2DF-8F7C-2C42-1798-73E71D6F6558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6D4F815B-E8D1-AA32-97C9-E8BBCDC9CB83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6925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2155" y="2537200"/>
            <a:ext cx="12179998" cy="86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1. </a:t>
            </a:r>
            <a:r>
              <a:rPr lang="ru-RU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Магнитооптическая структура отводных каналов </a:t>
            </a:r>
            <a:r>
              <a:rPr lang="en-US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ByPass </a:t>
            </a:r>
            <a:r>
              <a:rPr lang="ru-RU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в синхротроне </a:t>
            </a:r>
            <a:r>
              <a:rPr lang="en-US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NICA </a:t>
            </a:r>
            <a:r>
              <a:rPr lang="ru-RU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для поиска ЭДМ в режиме накопительного кольца</a:t>
            </a:r>
            <a:endParaRPr lang="ru-RU" sz="2800" dirty="0">
              <a:ln>
                <a:noFill/>
              </a:ln>
              <a:solidFill>
                <a:srgbClr val="130B77"/>
              </a:solidFill>
              <a:effectLst/>
              <a:latin typeface="Helvetica Neue" panose="02000503000000020004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31DC3C35-33C2-E9D8-A92A-DA08FD0C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176" y="4224374"/>
            <a:ext cx="2159208" cy="2118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20" name="字幕 2">
            <a:extLst>
              <a:ext uri="{FF2B5EF4-FFF2-40B4-BE49-F238E27FC236}">
                <a16:creationId xmlns:a16="http://schemas.microsoft.com/office/drawing/2014/main" id="{93588122-67CA-5A4E-0BEE-DF6E195CB28C}"/>
              </a:ext>
            </a:extLst>
          </p:cNvPr>
          <p:cNvSpPr txBox="1">
            <a:spLocks/>
          </p:cNvSpPr>
          <p:nvPr/>
        </p:nvSpPr>
        <p:spPr>
          <a:xfrm>
            <a:off x="2782599" y="4042887"/>
            <a:ext cx="6614800" cy="234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sz="18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Докладчик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Колокольчиков С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.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  <a:hlinkClick r:id="rId3"/>
              </a:rPr>
              <a:t>kolokolchikov@inr.ru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)</a:t>
            </a: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Со-авторы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Сеничев Ю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. </a:t>
            </a:r>
            <a:endParaRPr lang="ru-RU" sz="18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500" i="1" dirty="0">
                <a:ea typeface="Times New Roman"/>
                <a:cs typeface="Times New Roman"/>
                <a:sym typeface="Times New Roman"/>
              </a:rPr>
              <a:t>Институт Ядерных Исследований РАН</a:t>
            </a:r>
            <a:r>
              <a:rPr lang="en-US" sz="1500" i="1" dirty="0">
                <a:ea typeface="Times New Roman"/>
                <a:cs typeface="Times New Roman"/>
                <a:sym typeface="Times New Roman"/>
              </a:rPr>
              <a:t>, </a:t>
            </a:r>
            <a:r>
              <a:rPr lang="ru-RU" sz="1500" i="1" dirty="0">
                <a:ea typeface="Times New Roman"/>
                <a:cs typeface="Times New Roman"/>
                <a:sym typeface="Times New Roman"/>
              </a:rPr>
              <a:t>Москва, Россия</a:t>
            </a: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sz="1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b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</a:br>
            <a:r>
              <a:rPr lang="ru-RU" sz="1600" dirty="0">
                <a:latin typeface="+mn-lt"/>
                <a:ea typeface="Times New Roman"/>
                <a:cs typeface="Times New Roman"/>
                <a:sym typeface="Times New Roman"/>
              </a:rPr>
              <a:t>Долгопрудный, 3 апреля 2023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600" dirty="0">
                <a:latin typeface="+mn-lt"/>
                <a:ea typeface="Times New Roman"/>
                <a:cs typeface="Times New Roman"/>
                <a:sym typeface="Times New Roman"/>
              </a:rPr>
              <a:t>г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endParaRPr lang="ru-RU" sz="1600"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0B00D81-F282-02EA-B232-FC2712A0218C}"/>
              </a:ext>
            </a:extLst>
          </p:cNvPr>
          <p:cNvCxnSpPr>
            <a:cxnSpLocks/>
          </p:cNvCxnSpPr>
          <p:nvPr/>
        </p:nvCxnSpPr>
        <p:spPr>
          <a:xfrm>
            <a:off x="-12001" y="3958559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日付プレースホルダー 14">
            <a:extLst>
              <a:ext uri="{FF2B5EF4-FFF2-40B4-BE49-F238E27FC236}">
                <a16:creationId xmlns:a16="http://schemas.microsoft.com/office/drawing/2014/main" id="{E601BE9D-FEBE-24F9-4432-F3A0FC9A3EEE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23" name="テキスト ボックス 91">
            <a:extLst>
              <a:ext uri="{FF2B5EF4-FFF2-40B4-BE49-F238E27FC236}">
                <a16:creationId xmlns:a16="http://schemas.microsoft.com/office/drawing/2014/main" id="{75862D24-6075-23A2-BE91-EAD325A24ACF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 useBgFill="1">
        <p:nvSpPr>
          <p:cNvPr id="24" name="タイトル 1">
            <a:extLst>
              <a:ext uri="{FF2B5EF4-FFF2-40B4-BE49-F238E27FC236}">
                <a16:creationId xmlns:a16="http://schemas.microsoft.com/office/drawing/2014/main" id="{526943B0-D337-859D-7909-551B328C24BA}"/>
              </a:ext>
            </a:extLst>
          </p:cNvPr>
          <p:cNvSpPr txBox="1"/>
          <p:nvPr/>
        </p:nvSpPr>
        <p:spPr>
          <a:xfrm>
            <a:off x="0" y="230198"/>
            <a:ext cx="12179999" cy="4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sz="2800" dirty="0">
                <a:solidFill>
                  <a:schemeClr val="tx1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</p:txBody>
      </p:sp>
      <p:sp useBgFill="1">
        <p:nvSpPr>
          <p:cNvPr id="30" name="タイトル 1">
            <a:extLst>
              <a:ext uri="{FF2B5EF4-FFF2-40B4-BE49-F238E27FC236}">
                <a16:creationId xmlns:a16="http://schemas.microsoft.com/office/drawing/2014/main" id="{4F19988B-B7B2-A003-C633-A6DB4D52D663}"/>
              </a:ext>
            </a:extLst>
          </p:cNvPr>
          <p:cNvSpPr txBox="1"/>
          <p:nvPr/>
        </p:nvSpPr>
        <p:spPr>
          <a:xfrm>
            <a:off x="-12001" y="843236"/>
            <a:ext cx="12179998" cy="424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sz="2400" b="0" i="0" dirty="0">
                <a:solidFill>
                  <a:srgbClr val="3B3B3B"/>
                </a:solidFill>
                <a:effectLst/>
                <a:latin typeface="+mn-lt"/>
              </a:rPr>
              <a:t>ЛФИ - Секция «Фундаментальные взаимодействия и космология»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1906364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CCF3D1-298C-814D-E197-D8F04D560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87" y="5208534"/>
            <a:ext cx="3067413" cy="1049378"/>
          </a:xfrm>
          <a:prstGeom prst="rect">
            <a:avLst/>
          </a:prstGeom>
        </p:spPr>
      </p:pic>
      <p:pic>
        <p:nvPicPr>
          <p:cNvPr id="1030" name="Picture 6" descr="Брендбук МФТИ — МФТИ">
            <a:extLst>
              <a:ext uri="{FF2B5EF4-FFF2-40B4-BE49-F238E27FC236}">
                <a16:creationId xmlns:a16="http://schemas.microsoft.com/office/drawing/2014/main" id="{A205E98F-53EE-F8B6-B9CE-32D917EA2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5" y="3981430"/>
            <a:ext cx="3015891" cy="134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687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04982"/>
            <a:ext cx="12179998" cy="64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21000"/>
              </a:lnSpc>
            </a:pPr>
            <a:r>
              <a:rPr lang="en-US" sz="3200" b="1" dirty="0">
                <a:solidFill>
                  <a:srgbClr val="130B77"/>
                </a:solidFill>
                <a:latin typeface="+mn-lt"/>
              </a:rPr>
              <a:t>ByPass </a:t>
            </a:r>
            <a:r>
              <a:rPr lang="en-US" sz="3200" dirty="0">
                <a:solidFill>
                  <a:srgbClr val="130B77"/>
                </a:solidFill>
                <a:latin typeface="+mn-lt"/>
              </a:rPr>
              <a:t>3 quadrupoles</a:t>
            </a:r>
            <a:endParaRPr lang="en-US" sz="3200" b="1" dirty="0">
              <a:solidFill>
                <a:srgbClr val="130B77"/>
              </a:solidFill>
              <a:latin typeface="+mn-lt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20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63747F-4765-5664-161C-4EFC02EDD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48" y="1939534"/>
            <a:ext cx="10800000" cy="2325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F6FE08-31EF-72BD-0A65-382C905FB5D6}"/>
              </a:ext>
            </a:extLst>
          </p:cNvPr>
          <p:cNvSpPr txBox="1"/>
          <p:nvPr/>
        </p:nvSpPr>
        <p:spPr>
          <a:xfrm>
            <a:off x="5099156" y="1160612"/>
            <a:ext cx="2199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Schematic diagram</a:t>
            </a:r>
            <a:endParaRPr lang="ru-RU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C08E12-EFF7-D38D-6CAD-FCDE95903A47}"/>
                  </a:ext>
                </a:extLst>
              </p:cNvPr>
              <p:cNvSpPr txBox="1"/>
              <p:nvPr/>
            </p:nvSpPr>
            <p:spPr>
              <a:xfrm>
                <a:off x="3020291" y="4570873"/>
                <a:ext cx="4906856" cy="15067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3 quadrupoles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Symmetrical straight section to arc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Deflection by 1 m in alternative straight section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M1 and M2 matching sections – identical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Total length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𝑞𝑢𝑎𝑑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𝑎𝑐𝑐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=503.46</m:t>
                    </m:r>
                  </m:oMath>
                </a14:m>
                <a:r>
                  <a:rPr lang="en-US" sz="1800" dirty="0"/>
                  <a:t> m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C08E12-EFF7-D38D-6CAD-FCDE95903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291" y="4570873"/>
                <a:ext cx="4906856" cy="1506759"/>
              </a:xfrm>
              <a:prstGeom prst="rect">
                <a:avLst/>
              </a:prstGeom>
              <a:blipFill>
                <a:blip r:embed="rId4"/>
                <a:stretch>
                  <a:fillRect l="-775" t="-2521" r="-258" b="-42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9EEFDAB0-2A73-414C-27A3-E582EC0F6F16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4" name="テキスト ボックス 91">
            <a:extLst>
              <a:ext uri="{FF2B5EF4-FFF2-40B4-BE49-F238E27FC236}">
                <a16:creationId xmlns:a16="http://schemas.microsoft.com/office/drawing/2014/main" id="{305B8262-6B80-47AF-B3AA-9391BA3CBBBD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4065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04982"/>
            <a:ext cx="12179998" cy="64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21000"/>
              </a:lnSpc>
            </a:pPr>
            <a:r>
              <a:rPr lang="en-US" sz="3200" b="1" dirty="0">
                <a:solidFill>
                  <a:srgbClr val="130B77"/>
                </a:solidFill>
                <a:latin typeface="+mn-lt"/>
              </a:rPr>
              <a:t>ByPass </a:t>
            </a:r>
            <a:r>
              <a:rPr lang="en-US" sz="3200" dirty="0">
                <a:solidFill>
                  <a:srgbClr val="130B77"/>
                </a:solidFill>
                <a:latin typeface="+mn-lt"/>
              </a:rPr>
              <a:t>3 quadrupole Twiss-functions</a:t>
            </a:r>
            <a:endParaRPr lang="en-US" sz="3200" b="1" dirty="0">
              <a:solidFill>
                <a:srgbClr val="130B77"/>
              </a:solidFill>
              <a:latin typeface="+mn-lt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21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296979-FB9F-F07B-41B7-1BC1BC858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68" y="1141270"/>
            <a:ext cx="9356664" cy="5045084"/>
          </a:xfrm>
          <a:prstGeom prst="rect">
            <a:avLst/>
          </a:prstGeom>
        </p:spPr>
      </p:pic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3F0A7381-B74C-972C-17ED-63138653F720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5" name="テキスト ボックス 91">
            <a:extLst>
              <a:ext uri="{FF2B5EF4-FFF2-40B4-BE49-F238E27FC236}">
                <a16:creationId xmlns:a16="http://schemas.microsoft.com/office/drawing/2014/main" id="{35FAEFA0-D616-F181-BCC5-7099A1707647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5036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04982"/>
            <a:ext cx="12179998" cy="64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21000"/>
              </a:lnSpc>
            </a:pPr>
            <a:r>
              <a:rPr lang="en-US" sz="3200" b="1" dirty="0">
                <a:solidFill>
                  <a:srgbClr val="130B77"/>
                </a:solidFill>
                <a:latin typeface="+mn-lt"/>
              </a:rPr>
              <a:t>ByPass 5</a:t>
            </a:r>
            <a:r>
              <a:rPr lang="en-US" sz="3200" dirty="0">
                <a:solidFill>
                  <a:srgbClr val="130B77"/>
                </a:solidFill>
                <a:latin typeface="+mn-lt"/>
              </a:rPr>
              <a:t> quadrupoles</a:t>
            </a:r>
            <a:endParaRPr lang="en-US" sz="3200" b="1" dirty="0">
              <a:solidFill>
                <a:srgbClr val="130B77"/>
              </a:solidFill>
              <a:latin typeface="+mn-lt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22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F6FE08-31EF-72BD-0A65-382C905FB5D6}"/>
              </a:ext>
            </a:extLst>
          </p:cNvPr>
          <p:cNvSpPr txBox="1"/>
          <p:nvPr/>
        </p:nvSpPr>
        <p:spPr>
          <a:xfrm>
            <a:off x="5099156" y="1160612"/>
            <a:ext cx="2199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Schematic diagram</a:t>
            </a:r>
            <a:endParaRPr lang="ru-RU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C08E12-EFF7-D38D-6CAD-FCDE95903A47}"/>
                  </a:ext>
                </a:extLst>
              </p:cNvPr>
              <p:cNvSpPr txBox="1"/>
              <p:nvPr/>
            </p:nvSpPr>
            <p:spPr>
              <a:xfrm>
                <a:off x="3020291" y="4570873"/>
                <a:ext cx="5198603" cy="15067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u="sng" dirty="0"/>
                  <a:t>5</a:t>
                </a:r>
                <a:r>
                  <a:rPr lang="en-US" dirty="0"/>
                  <a:t> quadrupoles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Symmetrical straight section to arc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Deflection by </a:t>
                </a:r>
                <a:r>
                  <a:rPr lang="en-US" u="sng" dirty="0"/>
                  <a:t>1.46</a:t>
                </a:r>
                <a:r>
                  <a:rPr lang="en-US" dirty="0"/>
                  <a:t> m in alternative straight section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M1 and M2 matching sections – identical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Total length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𝑞𝑢𝑎𝑑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𝑎𝑐𝑐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=510.02</m:t>
                    </m:r>
                  </m:oMath>
                </a14:m>
                <a:r>
                  <a:rPr lang="en-US" sz="1800" dirty="0"/>
                  <a:t> m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C08E12-EFF7-D38D-6CAD-FCDE95903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291" y="4570873"/>
                <a:ext cx="5198603" cy="1506759"/>
              </a:xfrm>
              <a:prstGeom prst="rect">
                <a:avLst/>
              </a:prstGeom>
              <a:blipFill>
                <a:blip r:embed="rId3"/>
                <a:stretch>
                  <a:fillRect l="-730" t="-2521" b="-42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14872A-C92F-066A-2002-AC95FBC12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0" y="1762349"/>
            <a:ext cx="10800000" cy="2606896"/>
          </a:xfrm>
          <a:prstGeom prst="rect">
            <a:avLst/>
          </a:prstGeom>
        </p:spPr>
      </p:pic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180D9362-D82D-B5D2-C0AA-FB9F59794576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FB4D9C9B-1DEA-0B0C-21D7-FEBE6B7BDD6F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351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04982"/>
            <a:ext cx="12179998" cy="64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21000"/>
              </a:lnSpc>
            </a:pPr>
            <a:r>
              <a:rPr lang="en-US" sz="3200" b="1" dirty="0">
                <a:solidFill>
                  <a:srgbClr val="130B77"/>
                </a:solidFill>
                <a:latin typeface="+mn-lt"/>
              </a:rPr>
              <a:t>ByPass 5</a:t>
            </a:r>
            <a:r>
              <a:rPr lang="en-US" sz="3200" dirty="0">
                <a:solidFill>
                  <a:srgbClr val="130B77"/>
                </a:solidFill>
                <a:latin typeface="+mn-lt"/>
              </a:rPr>
              <a:t> quadrupoles Twiss-functions</a:t>
            </a:r>
            <a:endParaRPr lang="en-US" sz="3200" b="1" dirty="0">
              <a:solidFill>
                <a:srgbClr val="130B77"/>
              </a:solidFill>
              <a:latin typeface="+mn-lt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23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B0314F-BE28-241F-40F5-76B81CB77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343" y="1048819"/>
            <a:ext cx="9035314" cy="5229985"/>
          </a:xfrm>
          <a:prstGeom prst="rect">
            <a:avLst/>
          </a:prstGeom>
        </p:spPr>
      </p:pic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D24BD5BD-98DB-4F3E-710D-F581580E4C18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4" name="テキスト ボックス 91">
            <a:extLst>
              <a:ext uri="{FF2B5EF4-FFF2-40B4-BE49-F238E27FC236}">
                <a16:creationId xmlns:a16="http://schemas.microsoft.com/office/drawing/2014/main" id="{CF8E228F-A50E-C657-1676-AB3CD802CD21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0821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04982"/>
            <a:ext cx="12179998" cy="64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21000"/>
              </a:lnSpc>
            </a:pPr>
            <a:r>
              <a:rPr lang="en-US" sz="3200" b="1" dirty="0">
                <a:solidFill>
                  <a:srgbClr val="130B77"/>
                </a:solidFill>
                <a:latin typeface="+mn-lt"/>
              </a:rPr>
              <a:t>ByPass REAL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24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F6FE08-31EF-72BD-0A65-382C905FB5D6}"/>
              </a:ext>
            </a:extLst>
          </p:cNvPr>
          <p:cNvSpPr txBox="1"/>
          <p:nvPr/>
        </p:nvSpPr>
        <p:spPr>
          <a:xfrm>
            <a:off x="5099156" y="1160612"/>
            <a:ext cx="2199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Schematic diagram</a:t>
            </a:r>
            <a:endParaRPr lang="ru-RU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C08E12-EFF7-D38D-6CAD-FCDE95903A47}"/>
                  </a:ext>
                </a:extLst>
              </p:cNvPr>
              <p:cNvSpPr txBox="1"/>
              <p:nvPr/>
            </p:nvSpPr>
            <p:spPr>
              <a:xfrm>
                <a:off x="3020291" y="4570873"/>
                <a:ext cx="5198603" cy="15067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5 quadrupoles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u="sng" dirty="0"/>
                  <a:t>Regular</a:t>
                </a:r>
                <a:r>
                  <a:rPr lang="en-US" dirty="0"/>
                  <a:t> straight section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Deflection by 1.46 m in alternative straight section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M1 and M2 matching sections – </a:t>
                </a:r>
                <a:r>
                  <a:rPr lang="en-US" u="sng" dirty="0"/>
                  <a:t>different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Total length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𝑎𝑐𝑐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=503.5</m:t>
                    </m:r>
                  </m:oMath>
                </a14:m>
                <a:r>
                  <a:rPr lang="en-US" sz="1800" dirty="0"/>
                  <a:t> m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C08E12-EFF7-D38D-6CAD-FCDE95903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291" y="4570873"/>
                <a:ext cx="5198603" cy="1506759"/>
              </a:xfrm>
              <a:prstGeom prst="rect">
                <a:avLst/>
              </a:prstGeom>
              <a:blipFill>
                <a:blip r:embed="rId3"/>
                <a:stretch>
                  <a:fillRect l="-730" t="-2521" b="-33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A77360-B603-3183-6035-74A6649A6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96" y="1849404"/>
            <a:ext cx="10800000" cy="2477528"/>
          </a:xfrm>
          <a:prstGeom prst="rect">
            <a:avLst/>
          </a:prstGeom>
        </p:spPr>
      </p:pic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5A7058FF-8CD7-E181-3652-48BE08B2030B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4" name="テキスト ボックス 91">
            <a:extLst>
              <a:ext uri="{FF2B5EF4-FFF2-40B4-BE49-F238E27FC236}">
                <a16:creationId xmlns:a16="http://schemas.microsoft.com/office/drawing/2014/main" id="{EB4702D3-C8AE-187C-4790-AC51FCC558A5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0094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04982"/>
            <a:ext cx="12179998" cy="64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21000"/>
              </a:lnSpc>
            </a:pPr>
            <a:r>
              <a:rPr lang="en-US" sz="3200" b="1" dirty="0">
                <a:solidFill>
                  <a:srgbClr val="130B77"/>
                </a:solidFill>
                <a:latin typeface="+mn-lt"/>
              </a:rPr>
              <a:t>ByPass R</a:t>
            </a:r>
            <a:r>
              <a:rPr lang="en-US" sz="3200" dirty="0">
                <a:solidFill>
                  <a:srgbClr val="130B77"/>
                </a:solidFill>
                <a:latin typeface="+mn-lt"/>
              </a:rPr>
              <a:t>EAL</a:t>
            </a:r>
            <a:r>
              <a:rPr lang="en-US" sz="3200" b="1" dirty="0">
                <a:solidFill>
                  <a:srgbClr val="130B77"/>
                </a:solidFill>
                <a:latin typeface="+mn-lt"/>
              </a:rPr>
              <a:t> Twiss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5F5BC8-FAE8-0970-03EB-17FF4A841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437" y="1036981"/>
            <a:ext cx="9991126" cy="5288343"/>
          </a:xfrm>
          <a:prstGeom prst="rect">
            <a:avLst/>
          </a:prstGeom>
        </p:spPr>
      </p:pic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DF44F486-A169-8641-35EA-FC3E5DA27D28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E856A9AD-D7B1-B900-9917-C61AE0C04AE9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0002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04982"/>
            <a:ext cx="12179998" cy="64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21000"/>
              </a:lnSpc>
            </a:pPr>
            <a:r>
              <a:rPr lang="en-US" sz="3200" b="1" dirty="0">
                <a:solidFill>
                  <a:srgbClr val="130B77"/>
                </a:solidFill>
                <a:latin typeface="+mn-lt"/>
              </a:rPr>
              <a:t>SPIN TRACKING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26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873EA0-899D-8881-88B6-122870649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075" y="981951"/>
            <a:ext cx="5994959" cy="53865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6A392E-D87D-5EDF-5620-11E1BCCAE45E}"/>
              </a:ext>
            </a:extLst>
          </p:cNvPr>
          <p:cNvSpPr txBox="1"/>
          <p:nvPr/>
        </p:nvSpPr>
        <p:spPr>
          <a:xfrm>
            <a:off x="482764" y="1500711"/>
            <a:ext cx="342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Spin Tracking in 1/2 of </a:t>
            </a:r>
          </a:p>
          <a:p>
            <a:r>
              <a:rPr lang="en-US" sz="2400" b="1" dirty="0"/>
              <a:t>ByPass NICA Storage Ring</a:t>
            </a:r>
            <a:endParaRPr lang="ru-RU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B089E0-E53B-A9E3-ECEC-69278D170AC5}"/>
                  </a:ext>
                </a:extLst>
              </p:cNvPr>
              <p:cNvSpPr txBox="1"/>
              <p:nvPr/>
            </p:nvSpPr>
            <p:spPr>
              <a:xfrm>
                <a:off x="482764" y="2686694"/>
                <a:ext cx="3659143" cy="878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effectLst/>
                  </a:rPr>
                  <a:t>Vertically polarized particle</a:t>
                </a:r>
              </a:p>
              <a:p>
                <a:r>
                  <a:rPr lang="en-US" sz="2400" b="1" dirty="0">
                    <a:effectLst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~(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B089E0-E53B-A9E3-ECEC-69278D170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64" y="2686694"/>
                <a:ext cx="3659143" cy="878189"/>
              </a:xfrm>
              <a:prstGeom prst="rect">
                <a:avLst/>
              </a:prstGeom>
              <a:blipFill>
                <a:blip r:embed="rId4"/>
                <a:stretch>
                  <a:fillRect l="-2422" t="-5714" r="-1730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9D572FCF-2C4B-6874-D3A5-846986E1F058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7" name="テキスト ボックス 91">
            <a:extLst>
              <a:ext uri="{FF2B5EF4-FFF2-40B4-BE49-F238E27FC236}">
                <a16:creationId xmlns:a16="http://schemas.microsoft.com/office/drawing/2014/main" id="{56C37D8E-360D-D558-D31C-D4F793BFCDD2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3510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04982"/>
            <a:ext cx="12179998" cy="64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21000"/>
              </a:lnSpc>
            </a:pPr>
            <a:r>
              <a:rPr lang="en-US" sz="3200" b="1" dirty="0">
                <a:solidFill>
                  <a:srgbClr val="130B77"/>
                </a:solidFill>
                <a:latin typeface="+mn-lt"/>
              </a:rPr>
              <a:t>CONCLUSIONS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27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E11AD1-CAB3-9F8D-7834-BB5CBFF8EC2D}"/>
              </a:ext>
            </a:extLst>
          </p:cNvPr>
          <p:cNvSpPr txBox="1"/>
          <p:nvPr/>
        </p:nvSpPr>
        <p:spPr>
          <a:xfrm>
            <a:off x="1196301" y="1153284"/>
            <a:ext cx="9799398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</a:t>
            </a:r>
            <a:r>
              <a:rPr lang="en-US" sz="2400" dirty="0">
                <a:effectLst/>
              </a:rPr>
              <a:t>se NICA as a Storage Ring for EDM experiments.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</a:t>
            </a:r>
            <a:r>
              <a:rPr lang="en-US" sz="2400" dirty="0">
                <a:effectLst/>
              </a:rPr>
              <a:t>onsidered modernization by creation of an alternative straight sections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parallel to the native ones by using ByPass channels.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</a:t>
            </a:r>
            <a:r>
              <a:rPr lang="en-US" sz="2400" dirty="0">
                <a:effectLst/>
              </a:rPr>
              <a:t>pecial elements – Wien Filters at straight section 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to compensate spin rotation in the arcs. 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</a:rPr>
              <a:t>Considered 2 principals schemes of ByPass channel.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</a:t>
            </a:r>
            <a:r>
              <a:rPr lang="en-US" sz="2400" dirty="0">
                <a:effectLst/>
              </a:rPr>
              <a:t>ot the most realistic case, where straight section is fully regular.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</a:rPr>
              <a:t>As arcs remain unchanged, this allows to use NICA in various experiments. 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Spin Tracking s</a:t>
            </a:r>
            <a:r>
              <a:rPr lang="en-US" sz="2400" dirty="0">
                <a:effectLst/>
              </a:rPr>
              <a:t>imulations shows that ByPass NICA restore spin orientation. </a:t>
            </a:r>
            <a:endParaRPr lang="en-US" sz="2400" dirty="0"/>
          </a:p>
        </p:txBody>
      </p:sp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61B07D36-32A3-8EBB-0A6F-299BEFF77D6F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5" name="テキスト ボックス 91">
            <a:extLst>
              <a:ext uri="{FF2B5EF4-FFF2-40B4-BE49-F238E27FC236}">
                <a16:creationId xmlns:a16="http://schemas.microsoft.com/office/drawing/2014/main" id="{DA5A8B4B-1B29-39F8-D696-8B426C2EC7DC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8614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-12001" y="2640514"/>
            <a:ext cx="12179998" cy="4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spcBef>
                <a:spcPts val="800"/>
              </a:spcBef>
            </a:pPr>
            <a:r>
              <a:rPr lang="en-US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2. </a:t>
            </a:r>
            <a:r>
              <a:rPr lang="ru-RU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Рассмотрение адаптированной структуры </a:t>
            </a:r>
            <a:r>
              <a:rPr lang="en-US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Nuclotron </a:t>
            </a:r>
            <a:r>
              <a:rPr lang="ru-RU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для поиска </a:t>
            </a:r>
            <a:r>
              <a:rPr lang="en-US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EDM</a:t>
            </a:r>
            <a:endParaRPr lang="ru-RU" sz="2800" dirty="0">
              <a:ln>
                <a:noFill/>
              </a:ln>
              <a:solidFill>
                <a:srgbClr val="130B77"/>
              </a:solidFill>
              <a:effectLst/>
              <a:latin typeface="Helvetica Neue" panose="02000503000000020004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31DC3C35-33C2-E9D8-A92A-DA08FD0C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176" y="4224374"/>
            <a:ext cx="2159208" cy="2118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28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20" name="字幕 2">
            <a:extLst>
              <a:ext uri="{FF2B5EF4-FFF2-40B4-BE49-F238E27FC236}">
                <a16:creationId xmlns:a16="http://schemas.microsoft.com/office/drawing/2014/main" id="{93588122-67CA-5A4E-0BEE-DF6E195CB28C}"/>
              </a:ext>
            </a:extLst>
          </p:cNvPr>
          <p:cNvSpPr txBox="1">
            <a:spLocks/>
          </p:cNvSpPr>
          <p:nvPr/>
        </p:nvSpPr>
        <p:spPr>
          <a:xfrm>
            <a:off x="2782599" y="4042887"/>
            <a:ext cx="6614800" cy="234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sz="18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Докладчик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Колокольчиков С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.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  <a:hlinkClick r:id="rId3"/>
              </a:rPr>
              <a:t>kolokolchikov@inr.ru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)</a:t>
            </a: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Со-авторы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Сеничев Ю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. </a:t>
            </a:r>
            <a:endParaRPr lang="ru-RU" sz="18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500" i="1" dirty="0">
                <a:ea typeface="Times New Roman"/>
                <a:cs typeface="Times New Roman"/>
                <a:sym typeface="Times New Roman"/>
              </a:rPr>
              <a:t>Институт Ядерных Исследований РАН</a:t>
            </a:r>
            <a:r>
              <a:rPr lang="en-US" sz="1500" i="1" dirty="0">
                <a:ea typeface="Times New Roman"/>
                <a:cs typeface="Times New Roman"/>
                <a:sym typeface="Times New Roman"/>
              </a:rPr>
              <a:t>, </a:t>
            </a:r>
            <a:r>
              <a:rPr lang="ru-RU" sz="1500" i="1" dirty="0">
                <a:ea typeface="Times New Roman"/>
                <a:cs typeface="Times New Roman"/>
                <a:sym typeface="Times New Roman"/>
              </a:rPr>
              <a:t>Москва, Россия</a:t>
            </a: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sz="1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b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</a:br>
            <a:r>
              <a:rPr lang="ru-RU" sz="1600" dirty="0">
                <a:latin typeface="+mn-lt"/>
                <a:ea typeface="Times New Roman"/>
                <a:cs typeface="Times New Roman"/>
                <a:sym typeface="Times New Roman"/>
              </a:rPr>
              <a:t>Долгопрудный, 3 апреля 2023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600" dirty="0">
                <a:latin typeface="+mn-lt"/>
                <a:ea typeface="Times New Roman"/>
                <a:cs typeface="Times New Roman"/>
                <a:sym typeface="Times New Roman"/>
              </a:rPr>
              <a:t>г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endParaRPr lang="ru-RU" sz="1600"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0B00D81-F282-02EA-B232-FC2712A0218C}"/>
              </a:ext>
            </a:extLst>
          </p:cNvPr>
          <p:cNvCxnSpPr>
            <a:cxnSpLocks/>
          </p:cNvCxnSpPr>
          <p:nvPr/>
        </p:nvCxnSpPr>
        <p:spPr>
          <a:xfrm>
            <a:off x="-12001" y="3958559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日付プレースホルダー 14">
            <a:extLst>
              <a:ext uri="{FF2B5EF4-FFF2-40B4-BE49-F238E27FC236}">
                <a16:creationId xmlns:a16="http://schemas.microsoft.com/office/drawing/2014/main" id="{E601BE9D-FEBE-24F9-4432-F3A0FC9A3EEE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23" name="テキスト ボックス 91">
            <a:extLst>
              <a:ext uri="{FF2B5EF4-FFF2-40B4-BE49-F238E27FC236}">
                <a16:creationId xmlns:a16="http://schemas.microsoft.com/office/drawing/2014/main" id="{75862D24-6075-23A2-BE91-EAD325A24ACF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 useBgFill="1">
        <p:nvSpPr>
          <p:cNvPr id="24" name="タイトル 1">
            <a:extLst>
              <a:ext uri="{FF2B5EF4-FFF2-40B4-BE49-F238E27FC236}">
                <a16:creationId xmlns:a16="http://schemas.microsoft.com/office/drawing/2014/main" id="{526943B0-D337-859D-7909-551B328C24BA}"/>
              </a:ext>
            </a:extLst>
          </p:cNvPr>
          <p:cNvSpPr txBox="1"/>
          <p:nvPr/>
        </p:nvSpPr>
        <p:spPr>
          <a:xfrm>
            <a:off x="0" y="230198"/>
            <a:ext cx="12179999" cy="4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sz="2800" dirty="0">
                <a:solidFill>
                  <a:schemeClr val="tx1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</p:txBody>
      </p:sp>
      <p:sp useBgFill="1">
        <p:nvSpPr>
          <p:cNvPr id="30" name="タイトル 1">
            <a:extLst>
              <a:ext uri="{FF2B5EF4-FFF2-40B4-BE49-F238E27FC236}">
                <a16:creationId xmlns:a16="http://schemas.microsoft.com/office/drawing/2014/main" id="{4F19988B-B7B2-A003-C633-A6DB4D52D663}"/>
              </a:ext>
            </a:extLst>
          </p:cNvPr>
          <p:cNvSpPr txBox="1"/>
          <p:nvPr/>
        </p:nvSpPr>
        <p:spPr>
          <a:xfrm>
            <a:off x="-12001" y="843236"/>
            <a:ext cx="12179998" cy="424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sz="2400" b="0" i="0" dirty="0">
                <a:solidFill>
                  <a:srgbClr val="3B3B3B"/>
                </a:solidFill>
                <a:effectLst/>
                <a:latin typeface="+mn-lt"/>
              </a:rPr>
              <a:t>ЛФИ - Секция «Фундаментальные взаимодействия и космология»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1906364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CCF3D1-298C-814D-E197-D8F04D560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87" y="5208534"/>
            <a:ext cx="3067413" cy="1049378"/>
          </a:xfrm>
          <a:prstGeom prst="rect">
            <a:avLst/>
          </a:prstGeom>
        </p:spPr>
      </p:pic>
      <p:pic>
        <p:nvPicPr>
          <p:cNvPr id="1030" name="Picture 6" descr="Брендбук МФТИ — МФТИ">
            <a:extLst>
              <a:ext uri="{FF2B5EF4-FFF2-40B4-BE49-F238E27FC236}">
                <a16:creationId xmlns:a16="http://schemas.microsoft.com/office/drawing/2014/main" id="{A205E98F-53EE-F8B6-B9CE-32D917EA2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5" y="3981430"/>
            <a:ext cx="3015891" cy="134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959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3200" b="1" dirty="0">
                <a:solidFill>
                  <a:srgbClr val="130B77"/>
                </a:solidFill>
                <a:latin typeface="+mn-lt"/>
              </a:rPr>
              <a:t>NICA Complex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29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FBEBBFE5-60D2-26A7-AA43-A2509ADF691A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5" name="テキスト ボックス 91">
            <a:extLst>
              <a:ext uri="{FF2B5EF4-FFF2-40B4-BE49-F238E27FC236}">
                <a16:creationId xmlns:a16="http://schemas.microsoft.com/office/drawing/2014/main" id="{F73484A0-4511-0E44-E7CD-9389977AFB9E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026" name="Picture 2" descr="NICA — Википедия">
            <a:extLst>
              <a:ext uri="{FF2B5EF4-FFF2-40B4-BE49-F238E27FC236}">
                <a16:creationId xmlns:a16="http://schemas.microsoft.com/office/drawing/2014/main" id="{C2D1F0F2-A845-A425-8F70-B4A810096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000" y="941497"/>
            <a:ext cx="9720000" cy="54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184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TABLE OF CONTENTS</a:t>
            </a:r>
            <a:endParaRPr lang="ru-RU" sz="3200" b="1" dirty="0">
              <a:ln>
                <a:noFill/>
              </a:ln>
              <a:solidFill>
                <a:srgbClr val="130B77"/>
              </a:solidFill>
              <a:effectLst/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9F9787-A933-B82F-1BA5-2103E84929AA}"/>
              </a:ext>
            </a:extLst>
          </p:cNvPr>
          <p:cNvSpPr txBox="1"/>
          <p:nvPr/>
        </p:nvSpPr>
        <p:spPr>
          <a:xfrm>
            <a:off x="2605155" y="1008387"/>
            <a:ext cx="5581583" cy="5270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1000"/>
              </a:lnSpc>
              <a:buFont typeface="Wingdings" pitchFamily="2" charset="2"/>
              <a:buChar char="q"/>
            </a:pPr>
            <a:r>
              <a:rPr lang="en-US" sz="2800" b="1" dirty="0">
                <a:solidFill>
                  <a:srgbClr val="130B77"/>
                </a:solidFill>
              </a:rPr>
              <a:t>EDM Search</a:t>
            </a:r>
          </a:p>
          <a:p>
            <a:pPr>
              <a:lnSpc>
                <a:spcPct val="121000"/>
              </a:lnSpc>
            </a:pPr>
            <a:r>
              <a:rPr lang="en-US" sz="2800" b="1" dirty="0">
                <a:solidFill>
                  <a:srgbClr val="130B77"/>
                </a:solidFill>
              </a:rPr>
              <a:t>		</a:t>
            </a:r>
            <a:r>
              <a:rPr lang="en-US" sz="2800" dirty="0">
                <a:solidFill>
                  <a:srgbClr val="130B77"/>
                </a:solidFill>
              </a:rPr>
              <a:t>– </a:t>
            </a:r>
            <a:r>
              <a:rPr lang="ru-RU" sz="2800" i="1" dirty="0">
                <a:solidFill>
                  <a:srgbClr val="130B77"/>
                </a:solidFill>
              </a:rPr>
              <a:t>«</a:t>
            </a:r>
            <a:r>
              <a:rPr lang="en-US" sz="2800" i="1" dirty="0">
                <a:solidFill>
                  <a:srgbClr val="130B77"/>
                </a:solidFill>
              </a:rPr>
              <a:t>Frozen Spin</a:t>
            </a:r>
            <a:r>
              <a:rPr lang="ru-RU" sz="2800" i="1" dirty="0">
                <a:solidFill>
                  <a:srgbClr val="130B77"/>
                </a:solidFill>
              </a:rPr>
              <a:t>»</a:t>
            </a:r>
            <a:endParaRPr lang="en-US" sz="2800" i="1" dirty="0">
              <a:solidFill>
                <a:srgbClr val="130B77"/>
              </a:solidFill>
            </a:endParaRPr>
          </a:p>
          <a:p>
            <a:pPr>
              <a:lnSpc>
                <a:spcPct val="121000"/>
              </a:lnSpc>
            </a:pPr>
            <a:r>
              <a:rPr lang="en-US" sz="2800" dirty="0">
                <a:solidFill>
                  <a:srgbClr val="130B77"/>
                </a:solidFill>
              </a:rPr>
              <a:t>		– </a:t>
            </a:r>
            <a:r>
              <a:rPr lang="ru-RU" sz="2800" i="1" dirty="0">
                <a:solidFill>
                  <a:srgbClr val="130B77"/>
                </a:solidFill>
              </a:rPr>
              <a:t>«</a:t>
            </a:r>
            <a:r>
              <a:rPr lang="en-US" sz="2800" i="1" dirty="0">
                <a:solidFill>
                  <a:srgbClr val="130B77"/>
                </a:solidFill>
              </a:rPr>
              <a:t>Quasi-Frozen Spin</a:t>
            </a:r>
            <a:r>
              <a:rPr lang="ru-RU" sz="2800" i="1" dirty="0">
                <a:solidFill>
                  <a:srgbClr val="130B77"/>
                </a:solidFill>
              </a:rPr>
              <a:t>»</a:t>
            </a:r>
          </a:p>
          <a:p>
            <a:pPr marL="457200" indent="-457200">
              <a:lnSpc>
                <a:spcPct val="121000"/>
              </a:lnSpc>
              <a:buFont typeface="Wingdings" pitchFamily="2" charset="2"/>
              <a:buChar char="q"/>
            </a:pPr>
            <a:r>
              <a:rPr lang="en-US" sz="2800" b="1" dirty="0">
                <a:solidFill>
                  <a:srgbClr val="130B77"/>
                </a:solidFill>
              </a:rPr>
              <a:t>Optics Modernization</a:t>
            </a:r>
          </a:p>
          <a:p>
            <a:pPr marL="457200" indent="-457200">
              <a:lnSpc>
                <a:spcPct val="121000"/>
              </a:lnSpc>
              <a:buFont typeface="Wingdings" pitchFamily="2" charset="2"/>
              <a:buChar char="q"/>
            </a:pPr>
            <a:r>
              <a:rPr lang="en-US" sz="2800" b="1" dirty="0">
                <a:solidFill>
                  <a:srgbClr val="130B77"/>
                </a:solidFill>
              </a:rPr>
              <a:t>Experiment parameters</a:t>
            </a:r>
          </a:p>
          <a:p>
            <a:pPr marL="457200" indent="-457200">
              <a:lnSpc>
                <a:spcPct val="121000"/>
              </a:lnSpc>
              <a:buFont typeface="Wingdings" pitchFamily="2" charset="2"/>
              <a:buChar char="q"/>
            </a:pPr>
            <a:r>
              <a:rPr lang="en-US" sz="2800" b="1" dirty="0">
                <a:solidFill>
                  <a:srgbClr val="130B77"/>
                </a:solidFill>
              </a:rPr>
              <a:t>ByPass Optics Design</a:t>
            </a:r>
          </a:p>
          <a:p>
            <a:pPr>
              <a:lnSpc>
                <a:spcPct val="121000"/>
              </a:lnSpc>
            </a:pPr>
            <a:r>
              <a:rPr lang="en-US" sz="2800" dirty="0">
                <a:solidFill>
                  <a:srgbClr val="130B77"/>
                </a:solidFill>
              </a:rPr>
              <a:t>		</a:t>
            </a:r>
            <a:r>
              <a:rPr lang="en-US" sz="2800" i="1" dirty="0">
                <a:solidFill>
                  <a:srgbClr val="130B77"/>
                </a:solidFill>
              </a:rPr>
              <a:t>– 3 quadrupoles</a:t>
            </a:r>
          </a:p>
          <a:p>
            <a:pPr>
              <a:lnSpc>
                <a:spcPct val="121000"/>
              </a:lnSpc>
            </a:pPr>
            <a:r>
              <a:rPr lang="en-US" sz="2800" i="1" dirty="0">
                <a:solidFill>
                  <a:srgbClr val="130B77"/>
                </a:solidFill>
              </a:rPr>
              <a:t>		– 5 quadrupoles</a:t>
            </a:r>
          </a:p>
          <a:p>
            <a:pPr>
              <a:lnSpc>
                <a:spcPct val="121000"/>
              </a:lnSpc>
            </a:pPr>
            <a:r>
              <a:rPr lang="en-US" sz="2800" i="1" dirty="0">
                <a:solidFill>
                  <a:srgbClr val="130B77"/>
                </a:solidFill>
              </a:rPr>
              <a:t>		– Real</a:t>
            </a:r>
          </a:p>
          <a:p>
            <a:pPr marL="457200" indent="-457200">
              <a:lnSpc>
                <a:spcPct val="121000"/>
              </a:lnSpc>
              <a:buFont typeface="Wingdings" pitchFamily="2" charset="2"/>
              <a:buChar char="q"/>
            </a:pPr>
            <a:r>
              <a:rPr lang="en-US" sz="2800" b="1" dirty="0">
                <a:solidFill>
                  <a:srgbClr val="130B77"/>
                </a:solidFill>
              </a:rPr>
              <a:t>Spin Tracking</a:t>
            </a:r>
            <a:endParaRPr lang="ru-RU" sz="2800" b="1" dirty="0">
              <a:solidFill>
                <a:srgbClr val="130B77"/>
              </a:solidFill>
            </a:endParaRPr>
          </a:p>
        </p:txBody>
      </p:sp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80C3C859-A520-7EDC-615B-59E61AA473C0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4" name="テキスト ボックス 91">
            <a:extLst>
              <a:ext uri="{FF2B5EF4-FFF2-40B4-BE49-F238E27FC236}">
                <a16:creationId xmlns:a16="http://schemas.microsoft.com/office/drawing/2014/main" id="{CDBAF344-34C8-ECDD-0D58-2468829A1771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3863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3200" b="1" dirty="0">
                <a:solidFill>
                  <a:srgbClr val="130B77"/>
                </a:solidFill>
                <a:latin typeface="+mn-lt"/>
              </a:rPr>
              <a:t>Nuclotron Complex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30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FBEBBFE5-60D2-26A7-AA43-A2509ADF691A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5" name="テキスト ボックス 91">
            <a:extLst>
              <a:ext uri="{FF2B5EF4-FFF2-40B4-BE49-F238E27FC236}">
                <a16:creationId xmlns:a16="http://schemas.microsoft.com/office/drawing/2014/main" id="{F73484A0-4511-0E44-E7CD-9389977AFB9E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954492-AAEC-5592-8C0F-DF071E3A5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399" y="949143"/>
            <a:ext cx="5791201" cy="544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42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6F2DDA-AAD7-6F83-6492-356D67459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11" y="3250283"/>
            <a:ext cx="8656473" cy="2820729"/>
          </a:xfrm>
          <a:prstGeom prst="rect">
            <a:avLst/>
          </a:prstGeom>
        </p:spPr>
      </p:pic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3200" b="1" dirty="0">
                <a:solidFill>
                  <a:srgbClr val="130B77"/>
                </a:solidFill>
                <a:latin typeface="+mn-lt"/>
              </a:rPr>
              <a:t>Nuclotron Complex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31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FBEBBFE5-60D2-26A7-AA43-A2509ADF691A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5" name="テキスト ボックス 91">
            <a:extLst>
              <a:ext uri="{FF2B5EF4-FFF2-40B4-BE49-F238E27FC236}">
                <a16:creationId xmlns:a16="http://schemas.microsoft.com/office/drawing/2014/main" id="{F73484A0-4511-0E44-E7CD-9389977AFB9E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4AAF23-6159-07F9-CC9A-5A3ABCC6B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08" y="999107"/>
            <a:ext cx="3445803" cy="370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95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Основные задачи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32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FBEBBFE5-60D2-26A7-AA43-A2509ADF691A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5" name="テキスト ボックス 91">
            <a:extLst>
              <a:ext uri="{FF2B5EF4-FFF2-40B4-BE49-F238E27FC236}">
                <a16:creationId xmlns:a16="http://schemas.microsoft.com/office/drawing/2014/main" id="{F73484A0-4511-0E44-E7CD-9389977AFB9E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6C6BCF-3BD5-1ABE-EE50-CC128BE705EF}"/>
              </a:ext>
            </a:extLst>
          </p:cNvPr>
          <p:cNvSpPr txBox="1"/>
          <p:nvPr/>
        </p:nvSpPr>
        <p:spPr>
          <a:xfrm>
            <a:off x="957942" y="1423292"/>
            <a:ext cx="10368041" cy="438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В этой работе мы рассмотрели магнитооптическую структуру </a:t>
            </a:r>
            <a:r>
              <a:rPr lang="ru-RU" sz="24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Нуклотрона</a:t>
            </a:r>
            <a:r>
              <a:rPr lang="ru-RU" sz="24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адаптированную для поиска электрического дипольного момента дейтрона (</a:t>
            </a:r>
            <a:r>
              <a:rPr lang="en-US" sz="24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dEDM</a:t>
            </a:r>
            <a:r>
              <a:rPr lang="ru-RU" sz="24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). </a:t>
            </a:r>
            <a:endParaRPr lang="en-US" sz="24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algn="just"/>
            <a:endParaRPr lang="en-US" sz="20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algn="just"/>
            <a:r>
              <a:rPr lang="ru-RU" sz="20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При решении этой задачи необходимо было решить </a:t>
            </a:r>
            <a:r>
              <a:rPr lang="ru-RU" sz="2000" u="sng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четыре</a:t>
            </a:r>
            <a:r>
              <a:rPr lang="ru-RU" sz="20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проблемы:</a:t>
            </a:r>
            <a:endParaRPr lang="en-US" sz="20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algn="just"/>
            <a:r>
              <a:rPr lang="ru-RU" sz="20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endParaRPr lang="en-US" sz="20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ru-RU" sz="20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</a:rPr>
              <a:t>реализовать концепцию «квази-замороженного спина в предлагаемой оптике, </a:t>
            </a:r>
            <a:endParaRPr lang="en-US" sz="2000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ru-RU" sz="2000" b="1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увеличения длин прямых промежутков между арками, </a:t>
            </a:r>
            <a:endParaRPr lang="en-US" sz="2000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ru-RU" sz="2000" b="1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обеспечения нулевой дисперсии на прямых участках</a:t>
            </a:r>
            <a:r>
              <a:rPr lang="en-US" sz="20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,</a:t>
            </a:r>
            <a:r>
              <a:rPr lang="ru-RU" sz="2000" b="1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endParaRPr lang="en-US" sz="2000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ru-RU" sz="2000" b="1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сохранение длины кольца ускорителя с учетом размещения требуемого оборудования.</a:t>
            </a:r>
            <a:endParaRPr lang="ru-RU" sz="2000" b="1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295676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b="1" dirty="0">
                <a:solidFill>
                  <a:srgbClr val="130B77"/>
                </a:solidFill>
                <a:latin typeface="+mn-lt"/>
              </a:rPr>
              <a:t>Для реализации</a:t>
            </a:r>
            <a:r>
              <a:rPr lang="en-US" sz="3200" b="1" dirty="0">
                <a:solidFill>
                  <a:srgbClr val="130B77"/>
                </a:solidFill>
                <a:latin typeface="+mn-lt"/>
              </a:rPr>
              <a:t>: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33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FBEBBFE5-60D2-26A7-AA43-A2509ADF691A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5" name="テキスト ボックス 91">
            <a:extLst>
              <a:ext uri="{FF2B5EF4-FFF2-40B4-BE49-F238E27FC236}">
                <a16:creationId xmlns:a16="http://schemas.microsoft.com/office/drawing/2014/main" id="{F73484A0-4511-0E44-E7CD-9389977AFB9E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B178E60E-3894-9909-B382-84DF925A0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429" y="1382187"/>
            <a:ext cx="8534400" cy="4365393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ru-RU" sz="2000" b="1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первая проблема, увеличение прямых участков до требуемой длины, решается за счет увеличения максимального магнитного поля в поворотных магнитах до величины 1.8 Тесла,</a:t>
            </a:r>
          </a:p>
          <a:p>
            <a:pPr marL="285750" indent="-285750" algn="just">
              <a:buFontTx/>
              <a:buChar char="-"/>
            </a:pPr>
            <a:endParaRPr lang="ru-RU" sz="2000" b="1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marL="285750" indent="-285750" algn="just">
              <a:buFontTx/>
              <a:buChar char="-"/>
            </a:pPr>
            <a:r>
              <a:rPr lang="ru-RU" sz="2000" b="1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Подавление дисперсии решается выбором набега фазы радиальных колебаний на арках,</a:t>
            </a:r>
          </a:p>
          <a:p>
            <a:pPr algn="just"/>
            <a:endParaRPr lang="ru-RU" sz="2000" b="1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marL="285750" indent="-285750" algn="just">
              <a:buFontTx/>
              <a:buChar char="-"/>
            </a:pPr>
            <a:r>
              <a:rPr lang="ru-RU" sz="2000" b="1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в структуру вводятся дополнительные электростатические дефлекторы с отрицательной кривизной, что позволяет в интеграле сохранять направление спина вдоль импульса во всем кольце в рамках концепции «квази-замороженного спина» в ускорителе. </a:t>
            </a:r>
          </a:p>
        </p:txBody>
      </p:sp>
    </p:spTree>
    <p:extLst>
      <p:ext uri="{BB962C8B-B14F-4D97-AF65-F5344CB8AC3E}">
        <p14:creationId xmlns:p14="http://schemas.microsoft.com/office/powerpoint/2010/main" val="4220122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/>
              <a:t>Модернизация одного суперпериода </a:t>
            </a:r>
            <a:r>
              <a:rPr lang="ru-RU" sz="3200" dirty="0" err="1"/>
              <a:t>Нуклотрона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34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FBEBBFE5-60D2-26A7-AA43-A2509ADF691A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5" name="テキスト ボックス 91">
            <a:extLst>
              <a:ext uri="{FF2B5EF4-FFF2-40B4-BE49-F238E27FC236}">
                <a16:creationId xmlns:a16="http://schemas.microsoft.com/office/drawing/2014/main" id="{F73484A0-4511-0E44-E7CD-9389977AFB9E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Объект 4">
            <a:extLst>
              <a:ext uri="{FF2B5EF4-FFF2-40B4-BE49-F238E27FC236}">
                <a16:creationId xmlns:a16="http://schemas.microsoft.com/office/drawing/2014/main" id="{C4A0DC55-B13B-F38F-4A8D-0FE6CBD27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80" y="1086836"/>
            <a:ext cx="7153824" cy="28352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4350D3-E94C-C3F3-0E09-DA12708D8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175" y="3952259"/>
            <a:ext cx="6214301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55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Nuclotron: Before and After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FBEBBFE5-60D2-26A7-AA43-A2509ADF691A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5" name="テキスト ボックス 91">
            <a:extLst>
              <a:ext uri="{FF2B5EF4-FFF2-40B4-BE49-F238E27FC236}">
                <a16:creationId xmlns:a16="http://schemas.microsoft.com/office/drawing/2014/main" id="{F73484A0-4511-0E44-E7CD-9389977AFB9E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01CAF1-20FA-7DF0-9B57-F77D1A74D9C0}"/>
              </a:ext>
            </a:extLst>
          </p:cNvPr>
          <p:cNvSpPr txBox="1">
            <a:spLocks/>
          </p:cNvSpPr>
          <p:nvPr/>
        </p:nvSpPr>
        <p:spPr>
          <a:xfrm>
            <a:off x="2121637" y="56192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Electrostatic insertion in Nuclotron</a:t>
            </a:r>
            <a:endParaRPr lang="ru-RU" sz="2400" dirty="0"/>
          </a:p>
        </p:txBody>
      </p:sp>
      <p:pic>
        <p:nvPicPr>
          <p:cNvPr id="4" name="Объект 8">
            <a:extLst>
              <a:ext uri="{FF2B5EF4-FFF2-40B4-BE49-F238E27FC236}">
                <a16:creationId xmlns:a16="http://schemas.microsoft.com/office/drawing/2014/main" id="{C7C34EFD-43B5-9244-3320-080C32818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051988"/>
            <a:ext cx="8064896" cy="51481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E8FF61-365D-1F0D-E1D5-FBD69924F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278" y="2708172"/>
            <a:ext cx="3888432" cy="303982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ABE0F97E-DB6C-6CDB-B74D-41AAD131A2A7}"/>
              </a:ext>
            </a:extLst>
          </p:cNvPr>
          <p:cNvCxnSpPr/>
          <p:nvPr/>
        </p:nvCxnSpPr>
        <p:spPr>
          <a:xfrm flipH="1" flipV="1">
            <a:off x="4076197" y="3012154"/>
            <a:ext cx="504056" cy="70413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F12D163-B595-61B9-0FC9-52BDF3C4C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034" y="2708172"/>
            <a:ext cx="3063835" cy="344869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F18B4CE-3C3F-7582-5758-E72A22BEAF6D}"/>
              </a:ext>
            </a:extLst>
          </p:cNvPr>
          <p:cNvCxnSpPr/>
          <p:nvPr/>
        </p:nvCxnSpPr>
        <p:spPr>
          <a:xfrm flipV="1">
            <a:off x="7604589" y="3012154"/>
            <a:ext cx="1080120" cy="776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DC852AED-EED8-7C17-965A-9B8BE45396FF}"/>
              </a:ext>
            </a:extLst>
          </p:cNvPr>
          <p:cNvCxnSpPr/>
          <p:nvPr/>
        </p:nvCxnSpPr>
        <p:spPr>
          <a:xfrm>
            <a:off x="3068085" y="2492148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8394AA57-22FB-F6DC-7B0D-4461AB47A97D}"/>
              </a:ext>
            </a:extLst>
          </p:cNvPr>
          <p:cNvCxnSpPr/>
          <p:nvPr/>
        </p:nvCxnSpPr>
        <p:spPr>
          <a:xfrm flipV="1">
            <a:off x="3068085" y="2204116"/>
            <a:ext cx="792088" cy="2880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4A6C908-0C4E-8B05-8F14-96B4B4E06D48}"/>
              </a:ext>
            </a:extLst>
          </p:cNvPr>
          <p:cNvCxnSpPr/>
          <p:nvPr/>
        </p:nvCxnSpPr>
        <p:spPr>
          <a:xfrm>
            <a:off x="7604589" y="2492148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A93D782D-34CF-A905-7C90-686C207886D6}"/>
              </a:ext>
            </a:extLst>
          </p:cNvPr>
          <p:cNvCxnSpPr/>
          <p:nvPr/>
        </p:nvCxnSpPr>
        <p:spPr>
          <a:xfrm>
            <a:off x="7604589" y="2492148"/>
            <a:ext cx="864096" cy="216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02735F-4020-4B09-E7F5-1B838CB3F998}"/>
              </a:ext>
            </a:extLst>
          </p:cNvPr>
          <p:cNvSpPr txBox="1"/>
          <p:nvPr/>
        </p:nvSpPr>
        <p:spPr>
          <a:xfrm>
            <a:off x="3860173" y="22557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5B09CB-A60B-67FE-58C4-2F74E5283F15}"/>
              </a:ext>
            </a:extLst>
          </p:cNvPr>
          <p:cNvSpPr txBox="1"/>
          <p:nvPr/>
        </p:nvSpPr>
        <p:spPr>
          <a:xfrm>
            <a:off x="3572237" y="187321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5F8844-1A47-59B9-3280-13F6AE10B262}"/>
              </a:ext>
            </a:extLst>
          </p:cNvPr>
          <p:cNvSpPr txBox="1"/>
          <p:nvPr/>
        </p:nvSpPr>
        <p:spPr>
          <a:xfrm>
            <a:off x="8406827" y="21223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E84E63-DEF5-BA15-F9FE-1CBE4A0E2BEA}"/>
              </a:ext>
            </a:extLst>
          </p:cNvPr>
          <p:cNvSpPr txBox="1"/>
          <p:nvPr/>
        </p:nvSpPr>
        <p:spPr>
          <a:xfrm>
            <a:off x="8381179" y="242633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endParaRPr lang="ru-RU" dirty="0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C08F89F9-CDF2-9184-C80D-E4A4C4375912}"/>
              </a:ext>
            </a:extLst>
          </p:cNvPr>
          <p:cNvCxnSpPr>
            <a:cxnSpLocks/>
          </p:cNvCxnSpPr>
          <p:nvPr/>
        </p:nvCxnSpPr>
        <p:spPr>
          <a:xfrm flipH="1" flipV="1">
            <a:off x="3428125" y="2348132"/>
            <a:ext cx="72008" cy="143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DFEA43E-73DE-B470-2B26-14BF3DE020F6}"/>
              </a:ext>
            </a:extLst>
          </p:cNvPr>
          <p:cNvCxnSpPr/>
          <p:nvPr/>
        </p:nvCxnSpPr>
        <p:spPr>
          <a:xfrm>
            <a:off x="8263491" y="2483020"/>
            <a:ext cx="0" cy="142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9C7C99-828E-68DB-FF7A-187C64C96C04}"/>
                  </a:ext>
                </a:extLst>
              </p:cNvPr>
              <p:cNvSpPr txBox="1"/>
              <p:nvPr/>
            </p:nvSpPr>
            <p:spPr>
              <a:xfrm>
                <a:off x="7985856" y="2415530"/>
                <a:ext cx="31758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9C7C99-828E-68DB-FF7A-187C64C96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856" y="2415530"/>
                <a:ext cx="317586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C484977D-EF6C-D7F5-3D2D-F8E3ED318A44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1894278" y="1133422"/>
            <a:ext cx="0" cy="1726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3FB2A91-5A9E-59C3-B3B4-EA335132B5C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782710" y="1196004"/>
            <a:ext cx="0" cy="1664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BCD96193-1026-29AD-8F5C-A0C1502B5F24}"/>
              </a:ext>
            </a:extLst>
          </p:cNvPr>
          <p:cNvCxnSpPr/>
          <p:nvPr/>
        </p:nvCxnSpPr>
        <p:spPr>
          <a:xfrm>
            <a:off x="1894278" y="1340020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FD530BD-5DBF-885C-F636-F4D836F768B7}"/>
              </a:ext>
            </a:extLst>
          </p:cNvPr>
          <p:cNvSpPr txBox="1"/>
          <p:nvPr/>
        </p:nvSpPr>
        <p:spPr>
          <a:xfrm>
            <a:off x="1894278" y="1006269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Before/after modernization: 	    	     24.2 m / 21 m</a:t>
            </a:r>
            <a:endParaRPr lang="ru-RU" dirty="0"/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BAF7A209-AC4F-D5EF-4C0E-DF8FC31375A6}"/>
              </a:ext>
            </a:extLst>
          </p:cNvPr>
          <p:cNvCxnSpPr>
            <a:cxnSpLocks/>
          </p:cNvCxnSpPr>
          <p:nvPr/>
        </p:nvCxnSpPr>
        <p:spPr>
          <a:xfrm flipV="1">
            <a:off x="7061034" y="1133422"/>
            <a:ext cx="0" cy="1703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BD5A1EE-3689-C01A-C8B3-DBA30B5A45C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0124869" y="1196004"/>
            <a:ext cx="0" cy="1684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A30B8A0F-8397-B830-DE76-8717138C8026}"/>
              </a:ext>
            </a:extLst>
          </p:cNvPr>
          <p:cNvCxnSpPr/>
          <p:nvPr/>
        </p:nvCxnSpPr>
        <p:spPr>
          <a:xfrm>
            <a:off x="7061034" y="1329434"/>
            <a:ext cx="30638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3CE37B8-FD1C-6AC4-FF28-4E5195FF1CE4}"/>
              </a:ext>
            </a:extLst>
          </p:cNvPr>
          <p:cNvSpPr txBox="1"/>
          <p:nvPr/>
        </p:nvSpPr>
        <p:spPr>
          <a:xfrm>
            <a:off x="7088364" y="1021118"/>
            <a:ext cx="3094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Before/after modernization: 	 7.3 m / 10.5</a:t>
            </a:r>
            <a:r>
              <a:rPr lang="ru-RU" dirty="0"/>
              <a:t> </a:t>
            </a:r>
            <a:r>
              <a:rPr lang="en-US" dirty="0"/>
              <a:t>m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49FAD1-2D72-E7F3-F460-BACA0487BC9E}"/>
                  </a:ext>
                </a:extLst>
              </p:cNvPr>
              <p:cNvSpPr txBox="1"/>
              <p:nvPr/>
            </p:nvSpPr>
            <p:spPr>
              <a:xfrm>
                <a:off x="3461789" y="2251834"/>
                <a:ext cx="31758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49FAD1-2D72-E7F3-F460-BACA0487B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789" y="2251834"/>
                <a:ext cx="317586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868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EDM Search: T-BMT Equations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36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018C6E-1485-D858-7E97-E13351BA73DB}"/>
                  </a:ext>
                </a:extLst>
              </p:cNvPr>
              <p:cNvSpPr txBox="1"/>
              <p:nvPr/>
            </p:nvSpPr>
            <p:spPr>
              <a:xfrm>
                <a:off x="294334" y="2612783"/>
                <a:ext cx="7339693" cy="2455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034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f>
                            <m:f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&amp;=</m:t>
                          </m:r>
                          <m:acc>
                            <m:accPr>
                              <m:chr m:val="⃗"/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𝑀𝐷𝑀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𝐸𝐷𝑀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  <m:e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𝑀𝐷𝑀</m:t>
                              </m:r>
                            </m:sub>
                          </m:s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&amp;=</m:t>
                          </m:r>
                          <m:f>
                            <m:f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den>
                          </m:f>
                          <m:d>
                            <m:dPr>
                              <m:begChr m:val="{"/>
                              <m:endChr m:val=""/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+(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∥</m:t>
                                  </m:r>
                                </m:sub>
                              </m:sSub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𝛾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+1</m:t>
                                          </m:r>
                                        </m:den>
                                      </m:f>
                                    </m:e>
                                  </m:d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⃗"/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×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</m:e>
                          </m:d>
                        </m:e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𝐸𝐷𝑀</m:t>
                              </m:r>
                            </m:sub>
                          </m:s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&amp;=</m:t>
                          </m:r>
                          <m:f>
                            <m:f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den>
                          </m:f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 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</m:eqArr>
                    </m:oMath>
                  </m:oMathPara>
                </a14:m>
                <a:endParaRPr lang="ru-RU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018C6E-1485-D858-7E97-E13351BA7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4" y="2612783"/>
                <a:ext cx="7339693" cy="2455609"/>
              </a:xfrm>
              <a:prstGeom prst="rect">
                <a:avLst/>
              </a:prstGeom>
              <a:blipFill>
                <a:blip r:embed="rId3"/>
                <a:stretch>
                  <a:fillRect t="-43814" r="-11592" b="-695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245420A-4839-807D-48AF-4B84E224814C}"/>
              </a:ext>
            </a:extLst>
          </p:cNvPr>
          <p:cNvSpPr txBox="1"/>
          <p:nvPr/>
        </p:nvSpPr>
        <p:spPr>
          <a:xfrm>
            <a:off x="4927826" y="2081777"/>
            <a:ext cx="2336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T-BMT Equations</a:t>
            </a:r>
            <a:endParaRPr lang="ru-RU" sz="2400" b="1" dirty="0"/>
          </a:p>
        </p:txBody>
      </p:sp>
      <p:sp>
        <p:nvSpPr>
          <p:cNvPr id="10" name="Стрелка влево 9">
            <a:extLst>
              <a:ext uri="{FF2B5EF4-FFF2-40B4-BE49-F238E27FC236}">
                <a16:creationId xmlns:a16="http://schemas.microsoft.com/office/drawing/2014/main" id="{62E4CE7A-521E-D66E-D24A-CB93345509F6}"/>
              </a:ext>
            </a:extLst>
          </p:cNvPr>
          <p:cNvSpPr/>
          <p:nvPr/>
        </p:nvSpPr>
        <p:spPr>
          <a:xfrm>
            <a:off x="7341449" y="3383234"/>
            <a:ext cx="1559859" cy="76031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449C8B-BDDB-53EF-0A7B-E2139648F924}"/>
              </a:ext>
            </a:extLst>
          </p:cNvPr>
          <p:cNvSpPr txBox="1"/>
          <p:nvPr/>
        </p:nvSpPr>
        <p:spPr>
          <a:xfrm>
            <a:off x="9370617" y="3241800"/>
            <a:ext cx="1604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MDM term</a:t>
            </a:r>
            <a:endParaRPr lang="ru-RU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3D42C-88F0-3186-3F4E-2F1352E84660}"/>
              </a:ext>
            </a:extLst>
          </p:cNvPr>
          <p:cNvSpPr txBox="1"/>
          <p:nvPr/>
        </p:nvSpPr>
        <p:spPr>
          <a:xfrm>
            <a:off x="9026099" y="3665380"/>
            <a:ext cx="27272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Depend on </a:t>
            </a:r>
            <a:r>
              <a:rPr lang="en-US" sz="2000" dirty="0">
                <a:effectLst/>
              </a:rPr>
              <a:t>both </a:t>
            </a:r>
          </a:p>
          <a:p>
            <a:r>
              <a:rPr lang="en-US" sz="2000" dirty="0">
                <a:effectLst/>
              </a:rPr>
              <a:t>electric &amp; magnetic field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6E1831-7635-F9C4-D37C-AA72CDE3EF57}"/>
                  </a:ext>
                </a:extLst>
              </p:cNvPr>
              <p:cNvSpPr txBox="1"/>
              <p:nvPr/>
            </p:nvSpPr>
            <p:spPr>
              <a:xfrm>
                <a:off x="809431" y="5223088"/>
                <a:ext cx="1708877" cy="6195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𝑚𝑐</m:t>
                          </m:r>
                        </m:den>
                      </m:f>
                      <m:r>
                        <a:rPr lang="ru-RU" sz="2000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6E1831-7635-F9C4-D37C-AA72CDE3E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31" y="5223088"/>
                <a:ext cx="1708877" cy="619593"/>
              </a:xfrm>
              <a:prstGeom prst="rect">
                <a:avLst/>
              </a:prstGeom>
              <a:blipFill>
                <a:blip r:embed="rId4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Стрелка вниз 19">
            <a:extLst>
              <a:ext uri="{FF2B5EF4-FFF2-40B4-BE49-F238E27FC236}">
                <a16:creationId xmlns:a16="http://schemas.microsoft.com/office/drawing/2014/main" id="{CD540D60-2260-3962-F5FD-7557C8706CC9}"/>
              </a:ext>
            </a:extLst>
          </p:cNvPr>
          <p:cNvSpPr/>
          <p:nvPr/>
        </p:nvSpPr>
        <p:spPr>
          <a:xfrm flipV="1">
            <a:off x="1555526" y="5068392"/>
            <a:ext cx="216686" cy="232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DC7D8B41-19E0-F3B6-2482-BB2EEF6216FA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62630966-A80B-B1ED-DDBC-F0092053E06B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8A98A-D401-223B-EBAB-58F7E50EC8AC}"/>
              </a:ext>
            </a:extLst>
          </p:cNvPr>
          <p:cNvSpPr txBox="1"/>
          <p:nvPr/>
        </p:nvSpPr>
        <p:spPr>
          <a:xfrm>
            <a:off x="253461" y="1257444"/>
            <a:ext cx="11685077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altLang="en-US" sz="2200" dirty="0"/>
              <a:t>The </a:t>
            </a:r>
            <a:r>
              <a:rPr lang="en-GB" altLang="en-US" sz="2200" dirty="0">
                <a:solidFill>
                  <a:srgbClr val="FF0000"/>
                </a:solidFill>
              </a:rPr>
              <a:t>spin is a quantum value</a:t>
            </a:r>
            <a:r>
              <a:rPr lang="en-GB" altLang="en-US" sz="2200" dirty="0"/>
              <a:t>, but in the classical physics representation the “spin” means an expectation value of a quantum mechanical spin operator: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0037ED-9E3C-BB18-A1AA-353B50DFC75E}"/>
              </a:ext>
            </a:extLst>
          </p:cNvPr>
          <p:cNvSpPr txBox="1"/>
          <p:nvPr/>
        </p:nvSpPr>
        <p:spPr>
          <a:xfrm>
            <a:off x="2397917" y="5361710"/>
            <a:ext cx="1566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– EDM factor</a:t>
            </a:r>
            <a:endParaRPr lang="ru-RU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1CD134-CE86-EC52-3F9A-9CEC36CF2C74}"/>
              </a:ext>
            </a:extLst>
          </p:cNvPr>
          <p:cNvSpPr txBox="1"/>
          <p:nvPr/>
        </p:nvSpPr>
        <p:spPr>
          <a:xfrm>
            <a:off x="5137653" y="4461428"/>
            <a:ext cx="3194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– particle</a:t>
            </a:r>
            <a:r>
              <a:rPr lang="ru-RU" sz="2000" b="1" dirty="0"/>
              <a:t> </a:t>
            </a:r>
            <a:r>
              <a:rPr lang="en-US" sz="2000" b="1" dirty="0"/>
              <a:t>magnetic anomaly</a:t>
            </a:r>
            <a:endParaRPr lang="ru-RU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78F08E-7DCB-E342-0C13-5961C20CF97D}"/>
                  </a:ext>
                </a:extLst>
              </p:cNvPr>
              <p:cNvSpPr txBox="1"/>
              <p:nvPr/>
            </p:nvSpPr>
            <p:spPr>
              <a:xfrm>
                <a:off x="5340561" y="4886431"/>
                <a:ext cx="2449202" cy="66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Deutron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=−0.1429</m:t>
                    </m:r>
                  </m:oMath>
                </a14:m>
                <a:endParaRPr lang="ru-RU" dirty="0"/>
              </a:p>
              <a:p>
                <a:r>
                  <a:rPr lang="en-US" dirty="0"/>
                  <a:t>Proton</a:t>
                </a:r>
                <a:r>
                  <a:rPr lang="ru-RU" dirty="0"/>
                  <a:t> 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1.7928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78F08E-7DCB-E342-0C13-5961C20CF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561" y="4886431"/>
                <a:ext cx="2449202" cy="667747"/>
              </a:xfrm>
              <a:prstGeom prst="rect">
                <a:avLst/>
              </a:prstGeom>
              <a:blipFill>
                <a:blip r:embed="rId5"/>
                <a:stretch>
                  <a:fillRect l="-2062" t="-3704"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510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ru-RU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Основные соотношения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37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FBEBBFE5-60D2-26A7-AA43-A2509ADF691A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5" name="テキスト ボックス 91">
            <a:extLst>
              <a:ext uri="{FF2B5EF4-FFF2-40B4-BE49-F238E27FC236}">
                <a16:creationId xmlns:a16="http://schemas.microsoft.com/office/drawing/2014/main" id="{F73484A0-4511-0E44-E7CD-9389977AFB9E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3" name="Объект 3">
            <a:extLst>
              <a:ext uri="{FF2B5EF4-FFF2-40B4-BE49-F238E27FC236}">
                <a16:creationId xmlns:a16="http://schemas.microsoft.com/office/drawing/2014/main" id="{ACA56382-E8DF-B796-7E68-9CB059B3420F}"/>
              </a:ext>
            </a:extLst>
          </p:cNvPr>
          <p:cNvSpPr txBox="1">
            <a:spLocks/>
          </p:cNvSpPr>
          <p:nvPr/>
        </p:nvSpPr>
        <p:spPr>
          <a:xfrm>
            <a:off x="2356139" y="1039084"/>
            <a:ext cx="7304372" cy="701731"/>
          </a:xfrm>
          <a:prstGeom prst="rect">
            <a:avLst/>
          </a:prstGeo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Нормализованная частота прецессии спина в горизонтальной плоскости</a:t>
            </a:r>
          </a:p>
          <a:p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в </a:t>
            </a:r>
            <a:r>
              <a:rPr lang="ru-RU" sz="1800" b="1" u="sng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электрическом</a:t>
            </a: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дефлекторе относительно направления движения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9ACCEA-CDC7-D2EC-25CC-C24E87E49C84}"/>
              </a:ext>
            </a:extLst>
          </p:cNvPr>
          <p:cNvSpPr txBox="1"/>
          <p:nvPr/>
        </p:nvSpPr>
        <p:spPr>
          <a:xfrm>
            <a:off x="2367599" y="2757861"/>
            <a:ext cx="7304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Нормализованная частота прецессии спина в горизонтальной плоскости</a:t>
            </a:r>
          </a:p>
          <a:p>
            <a:pPr marL="0" indent="0"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 </a:t>
            </a:r>
            <a:r>
              <a:rPr lang="ru-RU" sz="1800" b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магнитном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дефлекторе  относительно направления движения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AD5C62-D09F-4B57-19B5-2203C3643FD8}"/>
                  </a:ext>
                </a:extLst>
              </p:cNvPr>
              <p:cNvSpPr txBox="1"/>
              <p:nvPr/>
            </p:nvSpPr>
            <p:spPr>
              <a:xfrm>
                <a:off x="5434252" y="3396690"/>
                <a:ext cx="10776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p>
                    </m:sSubSup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GB" sz="1800" dirty="0">
                    <a:effectLst/>
                    <a:latin typeface="Times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AD5C62-D09F-4B57-19B5-2203C3643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252" y="3396690"/>
                <a:ext cx="1077667" cy="369332"/>
              </a:xfrm>
              <a:prstGeom prst="rect">
                <a:avLst/>
              </a:prstGeom>
              <a:blipFill>
                <a:blip r:embed="rId3"/>
                <a:stretch>
                  <a:fillRect t="-3333" r="-3488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6D8FE09-9D39-831B-ACA9-66C3EC53B24A}"/>
                  </a:ext>
                </a:extLst>
              </p:cNvPr>
              <p:cNvSpPr txBox="1"/>
              <p:nvPr/>
            </p:nvSpPr>
            <p:spPr>
              <a:xfrm>
                <a:off x="4780138" y="1819703"/>
                <a:ext cx="2695225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sup>
                      </m:sSubSup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</m:d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⋅</m:t>
                      </m:r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6D8FE09-9D39-831B-ACA9-66C3EC53B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38" y="1819703"/>
                <a:ext cx="2695225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6EEBBF-0B75-E6D5-0F80-A8837F92C528}"/>
                  </a:ext>
                </a:extLst>
              </p:cNvPr>
              <p:cNvSpPr txBox="1"/>
              <p:nvPr/>
            </p:nvSpPr>
            <p:spPr>
              <a:xfrm>
                <a:off x="2465716" y="4479192"/>
                <a:ext cx="7953296" cy="529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e>
                      <m:sub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p>
                    </m:sSubSup>
                    <m:r>
                      <a:rPr lang="en-GB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⋅</m:t>
                    </m:r>
                    <m:r>
                      <a:rPr lang="en-GB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den>
                    </m:f>
                    <m:r>
                      <a:rPr lang="en-GB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+2</m:t>
                    </m:r>
                    <m:r>
                      <a:rPr lang="en-GB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GB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)=</m:t>
                    </m:r>
                    <m:sSubSup>
                      <m:sSub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e>
                      <m:sub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sup>
                    </m:sSubSup>
                    <m:r>
                      <a:rPr lang="en-GB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⋅</m:t>
                    </m:r>
                    <m:r>
                      <a:rPr lang="en-GB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GB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GB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 </a:t>
                </a:r>
                <a:r>
                  <a:rPr lang="ru-RU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                             </a:t>
                </a:r>
                <a:r>
                  <a:rPr lang="en-GB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p>
                        </m:sSubSup>
                        <m:r>
                          <a:rPr lang="en-GB" i="1">
                            <a:latin typeface="Cambria Math" panose="02040503050406030204" pitchFamily="18" charset="0"/>
                          </a:rPr>
                          <m:t>/</m:t>
                        </m:r>
                        <m:sSubSup>
                          <m:sSub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bSup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, where N=8</a:t>
                </a:r>
                <a:endParaRPr lang="ru-RU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6EEBBF-0B75-E6D5-0F80-A8837F92C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716" y="4479192"/>
                <a:ext cx="7953296" cy="529376"/>
              </a:xfrm>
              <a:prstGeom prst="rect">
                <a:avLst/>
              </a:prstGeom>
              <a:blipFill>
                <a:blip r:embed="rId5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Стрелка: вправо 14">
            <a:extLst>
              <a:ext uri="{FF2B5EF4-FFF2-40B4-BE49-F238E27FC236}">
                <a16:creationId xmlns:a16="http://schemas.microsoft.com/office/drawing/2014/main" id="{1BE20E6D-5E6B-EBA6-1910-7EC29DDFBCAB}"/>
              </a:ext>
            </a:extLst>
          </p:cNvPr>
          <p:cNvSpPr/>
          <p:nvPr/>
        </p:nvSpPr>
        <p:spPr>
          <a:xfrm>
            <a:off x="5587689" y="4599574"/>
            <a:ext cx="1080120" cy="288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0F18E0-8224-CBD9-8CA1-E305438C16E3}"/>
              </a:ext>
            </a:extLst>
          </p:cNvPr>
          <p:cNvSpPr txBox="1"/>
          <p:nvPr/>
        </p:nvSpPr>
        <p:spPr>
          <a:xfrm>
            <a:off x="2980894" y="3858355"/>
            <a:ext cx="629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Угол осцилляции вектора спина при движении по орбите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E0154A8-FB94-4796-ACB4-74E8F386BC31}"/>
                  </a:ext>
                </a:extLst>
              </p:cNvPr>
              <p:cNvSpPr txBox="1"/>
              <p:nvPr/>
            </p:nvSpPr>
            <p:spPr>
              <a:xfrm>
                <a:off x="2793860" y="5097299"/>
                <a:ext cx="7182564" cy="1030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При энергии </a:t>
                </a:r>
                <a:r>
                  <a:rPr lang="en-US" u="sng" dirty="0"/>
                  <a:t>W= 270 MeV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=0.026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 </a:t>
                </a:r>
                <a:r>
                  <a:rPr lang="ru-RU" dirty="0"/>
                  <a:t>и </a:t>
                </a:r>
              </a:p>
              <a:p>
                <a:r>
                  <a:rPr lang="ru-RU" dirty="0"/>
                  <a:t>требуемая длина электростатического канала=7.3 м</a:t>
                </a:r>
              </a:p>
              <a:p>
                <a:r>
                  <a:rPr lang="ru-RU" dirty="0"/>
                  <a:t>При этом величина ЕДМ сигнала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𝐸𝐷𝑀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/4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0.998 </a:t>
                </a:r>
                <a:endParaRPr lang="ru-R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E0154A8-FB94-4796-ACB4-74E8F386B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860" y="5097299"/>
                <a:ext cx="7182564" cy="1030795"/>
              </a:xfrm>
              <a:prstGeom prst="rect">
                <a:avLst/>
              </a:prstGeom>
              <a:blipFill>
                <a:blip r:embed="rId6"/>
                <a:stretch>
                  <a:fillRect l="-529" b="-73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B764E870-7C5D-AF68-EA84-1D07C1EFDDBE}"/>
              </a:ext>
            </a:extLst>
          </p:cNvPr>
          <p:cNvSpPr/>
          <p:nvPr/>
        </p:nvSpPr>
        <p:spPr>
          <a:xfrm>
            <a:off x="2769956" y="5097299"/>
            <a:ext cx="7056784" cy="1061475"/>
          </a:xfrm>
          <a:prstGeom prst="rect">
            <a:avLst/>
          </a:prstGeom>
          <a:solidFill>
            <a:schemeClr val="accent1">
              <a:alpha val="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752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104982"/>
            <a:ext cx="12179998" cy="64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21000"/>
              </a:lnSpc>
            </a:pPr>
            <a:r>
              <a:rPr lang="en-US" sz="3200" b="1" dirty="0">
                <a:solidFill>
                  <a:srgbClr val="130B77"/>
                </a:solidFill>
                <a:latin typeface="+mn-lt"/>
              </a:rPr>
              <a:t>CONCLUSION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38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E11AD1-CAB3-9F8D-7834-BB5CBFF8EC2D}"/>
              </a:ext>
            </a:extLst>
          </p:cNvPr>
          <p:cNvSpPr txBox="1"/>
          <p:nvPr/>
        </p:nvSpPr>
        <p:spPr>
          <a:xfrm>
            <a:off x="1173403" y="2828835"/>
            <a:ext cx="9799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r>
              <a:rPr lang="ru-RU" sz="2400" b="1" dirty="0">
                <a:ln>
                  <a:noFill/>
                </a:ln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В итоге мы можем потенциально рассматривать возможность исследования электрического дипольного момента дейтрона в Нуклотроне</a:t>
            </a:r>
            <a:endParaRPr lang="en-US" sz="3600" b="1" dirty="0"/>
          </a:p>
        </p:txBody>
      </p:sp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61B07D36-32A3-8EBB-0A6F-299BEFF77D6F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5" name="テキスト ボックス 91">
            <a:extLst>
              <a:ext uri="{FF2B5EF4-FFF2-40B4-BE49-F238E27FC236}">
                <a16:creationId xmlns:a16="http://schemas.microsoft.com/office/drawing/2014/main" id="{DA5A8B4B-1B29-39F8-D696-8B426C2EC7DC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97900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084626"/>
            <a:ext cx="12179998" cy="86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1. </a:t>
            </a:r>
            <a:r>
              <a:rPr lang="ru-RU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Магнитооптическая структура отводных каналов </a:t>
            </a:r>
            <a:r>
              <a:rPr lang="en-US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ByPass </a:t>
            </a:r>
            <a:r>
              <a:rPr lang="ru-RU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в синхротроне </a:t>
            </a:r>
            <a:r>
              <a:rPr lang="en-US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NICA </a:t>
            </a:r>
            <a:r>
              <a:rPr lang="ru-RU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для поиска ЭДМ в режиме накопительного кольца</a:t>
            </a:r>
            <a:endParaRPr lang="ru-RU" sz="2800" dirty="0">
              <a:ln>
                <a:noFill/>
              </a:ln>
              <a:solidFill>
                <a:srgbClr val="130B77"/>
              </a:solidFill>
              <a:effectLst/>
              <a:latin typeface="Helvetica Neue" panose="02000503000000020004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88ae095048.jpg" descr="88ae095048.jpg">
            <a:extLst>
              <a:ext uri="{FF2B5EF4-FFF2-40B4-BE49-F238E27FC236}">
                <a16:creationId xmlns:a16="http://schemas.microsoft.com/office/drawing/2014/main" id="{31DC3C35-33C2-E9D8-A92A-DA08FD0C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176" y="4224374"/>
            <a:ext cx="2159208" cy="2118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39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sp>
        <p:nvSpPr>
          <p:cNvPr id="20" name="字幕 2">
            <a:extLst>
              <a:ext uri="{FF2B5EF4-FFF2-40B4-BE49-F238E27FC236}">
                <a16:creationId xmlns:a16="http://schemas.microsoft.com/office/drawing/2014/main" id="{93588122-67CA-5A4E-0BEE-DF6E195CB28C}"/>
              </a:ext>
            </a:extLst>
          </p:cNvPr>
          <p:cNvSpPr txBox="1">
            <a:spLocks/>
          </p:cNvSpPr>
          <p:nvPr/>
        </p:nvSpPr>
        <p:spPr>
          <a:xfrm>
            <a:off x="2782599" y="4042887"/>
            <a:ext cx="6614800" cy="234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sz="18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Докладчик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Колокольчиков С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.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  <a:hlinkClick r:id="rId3"/>
              </a:rPr>
              <a:t>kolokolchikov@inr.ru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)</a:t>
            </a: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Со-авторы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  <a:t>Сеничев Ю</a:t>
            </a:r>
            <a:r>
              <a:rPr lang="en-US" sz="1800" dirty="0">
                <a:latin typeface="+mn-lt"/>
                <a:ea typeface="Times New Roman"/>
                <a:cs typeface="Times New Roman"/>
                <a:sym typeface="Times New Roman"/>
              </a:rPr>
              <a:t>. </a:t>
            </a:r>
            <a:endParaRPr lang="ru-RU" sz="18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500" i="1" dirty="0">
                <a:ea typeface="Times New Roman"/>
                <a:cs typeface="Times New Roman"/>
                <a:sym typeface="Times New Roman"/>
              </a:rPr>
              <a:t>Институт Ядерных Исследований РАН</a:t>
            </a:r>
            <a:r>
              <a:rPr lang="en-US" sz="1500" i="1" dirty="0">
                <a:ea typeface="Times New Roman"/>
                <a:cs typeface="Times New Roman"/>
                <a:sym typeface="Times New Roman"/>
              </a:rPr>
              <a:t>, </a:t>
            </a:r>
            <a:r>
              <a:rPr lang="ru-RU" sz="1500" i="1" dirty="0">
                <a:ea typeface="Times New Roman"/>
                <a:cs typeface="Times New Roman"/>
                <a:sym typeface="Times New Roman"/>
              </a:rPr>
              <a:t>Москва, Россия</a:t>
            </a: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sz="1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br>
              <a:rPr lang="ru-RU" sz="1800" dirty="0">
                <a:latin typeface="+mn-lt"/>
                <a:ea typeface="Times New Roman"/>
                <a:cs typeface="Times New Roman"/>
                <a:sym typeface="Times New Roman"/>
              </a:rPr>
            </a:br>
            <a:r>
              <a:rPr lang="ru-RU" sz="1600" dirty="0">
                <a:latin typeface="+mn-lt"/>
                <a:ea typeface="Times New Roman"/>
                <a:cs typeface="Times New Roman"/>
                <a:sym typeface="Times New Roman"/>
              </a:rPr>
              <a:t>Долгопрудный, 3 апреля 2023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600" dirty="0">
                <a:latin typeface="+mn-lt"/>
                <a:ea typeface="Times New Roman"/>
                <a:cs typeface="Times New Roman"/>
                <a:sym typeface="Times New Roman"/>
              </a:rPr>
              <a:t>г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endParaRPr lang="ru-RU" sz="1600"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0B00D81-F282-02EA-B232-FC2712A0218C}"/>
              </a:ext>
            </a:extLst>
          </p:cNvPr>
          <p:cNvCxnSpPr>
            <a:cxnSpLocks/>
          </p:cNvCxnSpPr>
          <p:nvPr/>
        </p:nvCxnSpPr>
        <p:spPr>
          <a:xfrm>
            <a:off x="-12001" y="3958559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日付プレースホルダー 14">
            <a:extLst>
              <a:ext uri="{FF2B5EF4-FFF2-40B4-BE49-F238E27FC236}">
                <a16:creationId xmlns:a16="http://schemas.microsoft.com/office/drawing/2014/main" id="{E601BE9D-FEBE-24F9-4432-F3A0FC9A3EEE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23" name="テキスト ボックス 91">
            <a:extLst>
              <a:ext uri="{FF2B5EF4-FFF2-40B4-BE49-F238E27FC236}">
                <a16:creationId xmlns:a16="http://schemas.microsoft.com/office/drawing/2014/main" id="{75862D24-6075-23A2-BE91-EAD325A24ACF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 useBgFill="1">
        <p:nvSpPr>
          <p:cNvPr id="24" name="タイトル 1">
            <a:extLst>
              <a:ext uri="{FF2B5EF4-FFF2-40B4-BE49-F238E27FC236}">
                <a16:creationId xmlns:a16="http://schemas.microsoft.com/office/drawing/2014/main" id="{526943B0-D337-859D-7909-551B328C24BA}"/>
              </a:ext>
            </a:extLst>
          </p:cNvPr>
          <p:cNvSpPr txBox="1"/>
          <p:nvPr/>
        </p:nvSpPr>
        <p:spPr>
          <a:xfrm>
            <a:off x="0" y="230198"/>
            <a:ext cx="12179999" cy="4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sz="2800" dirty="0">
                <a:solidFill>
                  <a:schemeClr val="tx1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</p:txBody>
      </p:sp>
      <p:sp useBgFill="1">
        <p:nvSpPr>
          <p:cNvPr id="30" name="タイトル 1">
            <a:extLst>
              <a:ext uri="{FF2B5EF4-FFF2-40B4-BE49-F238E27FC236}">
                <a16:creationId xmlns:a16="http://schemas.microsoft.com/office/drawing/2014/main" id="{4F19988B-B7B2-A003-C633-A6DB4D52D663}"/>
              </a:ext>
            </a:extLst>
          </p:cNvPr>
          <p:cNvSpPr txBox="1"/>
          <p:nvPr/>
        </p:nvSpPr>
        <p:spPr>
          <a:xfrm>
            <a:off x="-12001" y="843236"/>
            <a:ext cx="12179998" cy="424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sz="2400" b="0" i="0" dirty="0">
                <a:solidFill>
                  <a:srgbClr val="3B3B3B"/>
                </a:solidFill>
                <a:effectLst/>
                <a:latin typeface="+mn-lt"/>
              </a:rPr>
              <a:t>ЛФИ - Секция «Фундаментальные взаимодействия и космология»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0" y="1906364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CCF3D1-298C-814D-E197-D8F04D560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87" y="5208534"/>
            <a:ext cx="3067413" cy="1049378"/>
          </a:xfrm>
          <a:prstGeom prst="rect">
            <a:avLst/>
          </a:prstGeom>
        </p:spPr>
      </p:pic>
      <p:pic>
        <p:nvPicPr>
          <p:cNvPr id="1030" name="Picture 6" descr="Брендбук МФТИ — МФТИ">
            <a:extLst>
              <a:ext uri="{FF2B5EF4-FFF2-40B4-BE49-F238E27FC236}">
                <a16:creationId xmlns:a16="http://schemas.microsoft.com/office/drawing/2014/main" id="{A205E98F-53EE-F8B6-B9CE-32D917EA2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5" y="3981430"/>
            <a:ext cx="3015891" cy="134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" name="タイトル 1">
            <a:extLst>
              <a:ext uri="{FF2B5EF4-FFF2-40B4-BE49-F238E27FC236}">
                <a16:creationId xmlns:a16="http://schemas.microsoft.com/office/drawing/2014/main" id="{143AF886-191C-6E62-43A4-BDA736E9B592}"/>
              </a:ext>
            </a:extLst>
          </p:cNvPr>
          <p:cNvSpPr txBox="1"/>
          <p:nvPr/>
        </p:nvSpPr>
        <p:spPr>
          <a:xfrm>
            <a:off x="0" y="3296452"/>
            <a:ext cx="12179998" cy="4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spcBef>
                <a:spcPts val="800"/>
              </a:spcBef>
            </a:pPr>
            <a:r>
              <a:rPr lang="en-US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2. </a:t>
            </a:r>
            <a:r>
              <a:rPr lang="ru-RU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Рассмотрение адаптированной структуры </a:t>
            </a:r>
            <a:r>
              <a:rPr lang="en-US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Nuclotron </a:t>
            </a:r>
            <a:r>
              <a:rPr lang="ru-RU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для поиска </a:t>
            </a:r>
            <a:r>
              <a:rPr lang="en-US" sz="2800" b="1" dirty="0">
                <a:ln>
                  <a:noFill/>
                </a:ln>
                <a:solidFill>
                  <a:srgbClr val="130B77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EDM</a:t>
            </a:r>
            <a:endParaRPr lang="ru-RU" sz="2800" dirty="0">
              <a:ln>
                <a:noFill/>
              </a:ln>
              <a:solidFill>
                <a:srgbClr val="130B77"/>
              </a:solidFill>
              <a:effectLst/>
              <a:latin typeface="Helvetica Neue" panose="02000503000000020004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D99BEB9-005D-5F75-C00F-C121B8E51FD0}"/>
              </a:ext>
            </a:extLst>
          </p:cNvPr>
          <p:cNvCxnSpPr>
            <a:cxnSpLocks/>
          </p:cNvCxnSpPr>
          <p:nvPr/>
        </p:nvCxnSpPr>
        <p:spPr>
          <a:xfrm>
            <a:off x="0" y="3118190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106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CP-violation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4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DC7D8B41-19E0-F3B6-2482-BB2EEF6216FA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62630966-A80B-B1ED-DDBC-F0092053E06B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D893E5-8E0F-BB35-4D26-51E4D10D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128" y="1010946"/>
            <a:ext cx="4071629" cy="540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98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9D8DFDE2-BDC0-3BC4-3F5F-84541657922A}"/>
              </a:ext>
            </a:extLst>
          </p:cNvPr>
          <p:cNvCxnSpPr>
            <a:cxnSpLocks/>
            <a:stCxn id="38" idx="2"/>
            <a:endCxn id="8" idx="0"/>
          </p:cNvCxnSpPr>
          <p:nvPr/>
        </p:nvCxnSpPr>
        <p:spPr>
          <a:xfrm flipV="1">
            <a:off x="4607461" y="787521"/>
            <a:ext cx="929443" cy="39342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Дуга 92">
            <a:extLst>
              <a:ext uri="{FF2B5EF4-FFF2-40B4-BE49-F238E27FC236}">
                <a16:creationId xmlns:a16="http://schemas.microsoft.com/office/drawing/2014/main" id="{939E3A15-FE6B-FABE-DA87-3D74379150DA}"/>
              </a:ext>
            </a:extLst>
          </p:cNvPr>
          <p:cNvSpPr/>
          <p:nvPr/>
        </p:nvSpPr>
        <p:spPr>
          <a:xfrm rot="9396543">
            <a:off x="1336187" y="-4147819"/>
            <a:ext cx="5400000" cy="5400000"/>
          </a:xfrm>
          <a:prstGeom prst="arc">
            <a:avLst>
              <a:gd name="adj1" fmla="val 15583482"/>
              <a:gd name="adj2" fmla="val 16874088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Дуга 87">
            <a:extLst>
              <a:ext uri="{FF2B5EF4-FFF2-40B4-BE49-F238E27FC236}">
                <a16:creationId xmlns:a16="http://schemas.microsoft.com/office/drawing/2014/main" id="{FD148D46-5251-6EEC-A961-3D7462DF34DB}"/>
              </a:ext>
            </a:extLst>
          </p:cNvPr>
          <p:cNvSpPr/>
          <p:nvPr/>
        </p:nvSpPr>
        <p:spPr>
          <a:xfrm rot="20173875">
            <a:off x="5463775" y="5591357"/>
            <a:ext cx="5400000" cy="5400000"/>
          </a:xfrm>
          <a:prstGeom prst="arc">
            <a:avLst>
              <a:gd name="adj1" fmla="val 15583482"/>
              <a:gd name="adj2" fmla="val 16874088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8E22522-2CBD-3CE3-B9BA-EE65B3A53C05}"/>
              </a:ext>
            </a:extLst>
          </p:cNvPr>
          <p:cNvSpPr/>
          <p:nvPr/>
        </p:nvSpPr>
        <p:spPr>
          <a:xfrm>
            <a:off x="3396000" y="729000"/>
            <a:ext cx="5400000" cy="5400000"/>
          </a:xfrm>
          <a:prstGeom prst="ellipse">
            <a:avLst/>
          </a:prstGeom>
          <a:noFill/>
          <a:ln w="63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Дуга 7">
            <a:extLst>
              <a:ext uri="{FF2B5EF4-FFF2-40B4-BE49-F238E27FC236}">
                <a16:creationId xmlns:a16="http://schemas.microsoft.com/office/drawing/2014/main" id="{CF4CF530-18D7-C40B-02C2-17DA03D39023}"/>
              </a:ext>
            </a:extLst>
          </p:cNvPr>
          <p:cNvSpPr/>
          <p:nvPr/>
        </p:nvSpPr>
        <p:spPr>
          <a:xfrm>
            <a:off x="3396000" y="729000"/>
            <a:ext cx="5400000" cy="5400000"/>
          </a:xfrm>
          <a:prstGeom prst="arc">
            <a:avLst>
              <a:gd name="adj1" fmla="val 15482949"/>
              <a:gd name="adj2" fmla="val 16892448"/>
            </a:avLst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482C1879-9256-CF10-5F8D-17975EEEF76D}"/>
              </a:ext>
            </a:extLst>
          </p:cNvPr>
          <p:cNvGrpSpPr/>
          <p:nvPr/>
        </p:nvGrpSpPr>
        <p:grpSpPr>
          <a:xfrm>
            <a:off x="3396000" y="729000"/>
            <a:ext cx="5400000" cy="5400000"/>
            <a:chOff x="3396000" y="729000"/>
            <a:chExt cx="5400000" cy="5400000"/>
          </a:xfrm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67BDD5C8-8A29-F44E-6100-CC16B1FE681A}"/>
                </a:ext>
              </a:extLst>
            </p:cNvPr>
            <p:cNvCxnSpPr>
              <a:cxnSpLocks/>
              <a:stCxn id="5" idx="2"/>
              <a:endCxn id="5" idx="6"/>
            </p:cNvCxnSpPr>
            <p:nvPr/>
          </p:nvCxnSpPr>
          <p:spPr>
            <a:xfrm>
              <a:off x="3396000" y="3429000"/>
              <a:ext cx="5400000" cy="0"/>
            </a:xfrm>
            <a:prstGeom prst="line">
              <a:avLst/>
            </a:prstGeom>
            <a:ln w="12700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78AEB0F2-CDE6-DAFD-227B-A4BB6329BF26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 flipV="1">
              <a:off x="6096000" y="729000"/>
              <a:ext cx="0" cy="5400000"/>
            </a:xfrm>
            <a:prstGeom prst="line">
              <a:avLst/>
            </a:prstGeom>
            <a:ln w="12700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Дуга 33">
            <a:extLst>
              <a:ext uri="{FF2B5EF4-FFF2-40B4-BE49-F238E27FC236}">
                <a16:creationId xmlns:a16="http://schemas.microsoft.com/office/drawing/2014/main" id="{27FB08C2-529E-4AF9-FB4B-432E25D0385C}"/>
              </a:ext>
            </a:extLst>
          </p:cNvPr>
          <p:cNvSpPr/>
          <p:nvPr/>
        </p:nvSpPr>
        <p:spPr>
          <a:xfrm rot="2704078">
            <a:off x="3396000" y="729000"/>
            <a:ext cx="5400000" cy="5400000"/>
          </a:xfrm>
          <a:prstGeom prst="arc">
            <a:avLst>
              <a:gd name="adj1" fmla="val 15482949"/>
              <a:gd name="adj2" fmla="val 16892448"/>
            </a:avLst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Дуга 35">
            <a:extLst>
              <a:ext uri="{FF2B5EF4-FFF2-40B4-BE49-F238E27FC236}">
                <a16:creationId xmlns:a16="http://schemas.microsoft.com/office/drawing/2014/main" id="{01B952B4-1EA5-6D5B-D31E-F8F8B9323217}"/>
              </a:ext>
            </a:extLst>
          </p:cNvPr>
          <p:cNvSpPr/>
          <p:nvPr/>
        </p:nvSpPr>
        <p:spPr>
          <a:xfrm rot="10800000">
            <a:off x="3395999" y="733558"/>
            <a:ext cx="5400000" cy="5400000"/>
          </a:xfrm>
          <a:prstGeom prst="arc">
            <a:avLst>
              <a:gd name="adj1" fmla="val 15482949"/>
              <a:gd name="adj2" fmla="val 16892448"/>
            </a:avLst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Дуга 36">
            <a:extLst>
              <a:ext uri="{FF2B5EF4-FFF2-40B4-BE49-F238E27FC236}">
                <a16:creationId xmlns:a16="http://schemas.microsoft.com/office/drawing/2014/main" id="{C33088EF-60B9-90DE-6B01-BBF92DB31419}"/>
              </a:ext>
            </a:extLst>
          </p:cNvPr>
          <p:cNvSpPr/>
          <p:nvPr/>
        </p:nvSpPr>
        <p:spPr>
          <a:xfrm rot="16200000">
            <a:off x="3396000" y="733557"/>
            <a:ext cx="5400000" cy="5400000"/>
          </a:xfrm>
          <a:prstGeom prst="arc">
            <a:avLst>
              <a:gd name="adj1" fmla="val 15482949"/>
              <a:gd name="adj2" fmla="val 16892448"/>
            </a:avLst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Дуга 37">
            <a:extLst>
              <a:ext uri="{FF2B5EF4-FFF2-40B4-BE49-F238E27FC236}">
                <a16:creationId xmlns:a16="http://schemas.microsoft.com/office/drawing/2014/main" id="{E7513EBC-30E4-76F7-9B4B-D178FA78448B}"/>
              </a:ext>
            </a:extLst>
          </p:cNvPr>
          <p:cNvSpPr/>
          <p:nvPr/>
        </p:nvSpPr>
        <p:spPr>
          <a:xfrm rot="18900138">
            <a:off x="3395997" y="733556"/>
            <a:ext cx="5400000" cy="5400000"/>
          </a:xfrm>
          <a:prstGeom prst="arc">
            <a:avLst>
              <a:gd name="adj1" fmla="val 15482949"/>
              <a:gd name="adj2" fmla="val 16892448"/>
            </a:avLst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Дуга 38">
            <a:extLst>
              <a:ext uri="{FF2B5EF4-FFF2-40B4-BE49-F238E27FC236}">
                <a16:creationId xmlns:a16="http://schemas.microsoft.com/office/drawing/2014/main" id="{25C19C12-8B94-5251-1822-63B3917FD99B}"/>
              </a:ext>
            </a:extLst>
          </p:cNvPr>
          <p:cNvSpPr/>
          <p:nvPr/>
        </p:nvSpPr>
        <p:spPr>
          <a:xfrm rot="13500449">
            <a:off x="3395996" y="738109"/>
            <a:ext cx="5400000" cy="5400000"/>
          </a:xfrm>
          <a:prstGeom prst="arc">
            <a:avLst>
              <a:gd name="adj1" fmla="val 15482949"/>
              <a:gd name="adj2" fmla="val 16892448"/>
            </a:avLst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C0FBA331-D4A1-8A09-16AF-F3A217635C20}"/>
              </a:ext>
            </a:extLst>
          </p:cNvPr>
          <p:cNvCxnSpPr>
            <a:cxnSpLocks/>
            <a:stCxn id="38" idx="0"/>
            <a:endCxn id="37" idx="2"/>
          </p:cNvCxnSpPr>
          <p:nvPr/>
        </p:nvCxnSpPr>
        <p:spPr>
          <a:xfrm flipH="1">
            <a:off x="3450587" y="1960998"/>
            <a:ext cx="382321" cy="93238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98C602D6-B408-836A-C72B-A387712AF7FB}"/>
              </a:ext>
            </a:extLst>
          </p:cNvPr>
          <p:cNvCxnSpPr>
            <a:cxnSpLocks/>
            <a:stCxn id="39" idx="2"/>
            <a:endCxn id="37" idx="0"/>
          </p:cNvCxnSpPr>
          <p:nvPr/>
        </p:nvCxnSpPr>
        <p:spPr>
          <a:xfrm flipH="1" flipV="1">
            <a:off x="3454521" y="3992653"/>
            <a:ext cx="388728" cy="9337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16EE8A6A-7528-179B-08E2-E658260DB6B7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4607461" y="5692725"/>
            <a:ext cx="948361" cy="386246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BB4250DA-2165-9BE6-134E-1E37387E696E}"/>
              </a:ext>
            </a:extLst>
          </p:cNvPr>
          <p:cNvCxnSpPr>
            <a:cxnSpLocks/>
            <a:stCxn id="40" idx="2"/>
            <a:endCxn id="36" idx="0"/>
          </p:cNvCxnSpPr>
          <p:nvPr/>
        </p:nvCxnSpPr>
        <p:spPr>
          <a:xfrm flipH="1">
            <a:off x="6655095" y="5680503"/>
            <a:ext cx="931107" cy="394534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DD44BEF6-CE1F-12D7-F2C7-4851C7E13962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>
          <a:xfrm flipH="1">
            <a:off x="8360176" y="3973735"/>
            <a:ext cx="381238" cy="92613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8BF07627-A716-AC97-B0A4-21DC1D222B2D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8350317" y="1943046"/>
            <a:ext cx="387163" cy="931416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47206AB1-E146-CF26-A124-FA862CF07C31}"/>
              </a:ext>
            </a:extLst>
          </p:cNvPr>
          <p:cNvCxnSpPr>
            <a:cxnSpLocks/>
            <a:stCxn id="8" idx="2"/>
            <a:endCxn id="34" idx="0"/>
          </p:cNvCxnSpPr>
          <p:nvPr/>
        </p:nvCxnSpPr>
        <p:spPr>
          <a:xfrm>
            <a:off x="6636177" y="783587"/>
            <a:ext cx="934974" cy="38401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Овал 83">
            <a:extLst>
              <a:ext uri="{FF2B5EF4-FFF2-40B4-BE49-F238E27FC236}">
                <a16:creationId xmlns:a16="http://schemas.microsoft.com/office/drawing/2014/main" id="{B605A631-276B-468C-0E58-57302AAF6906}"/>
              </a:ext>
            </a:extLst>
          </p:cNvPr>
          <p:cNvSpPr/>
          <p:nvPr/>
        </p:nvSpPr>
        <p:spPr>
          <a:xfrm>
            <a:off x="9736860" y="-2208123"/>
            <a:ext cx="5400000" cy="5400000"/>
          </a:xfrm>
          <a:prstGeom prst="ellipse">
            <a:avLst/>
          </a:prstGeom>
          <a:noFill/>
          <a:ln w="63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5" name="Дуга 84">
            <a:extLst>
              <a:ext uri="{FF2B5EF4-FFF2-40B4-BE49-F238E27FC236}">
                <a16:creationId xmlns:a16="http://schemas.microsoft.com/office/drawing/2014/main" id="{5C408488-0E10-2FB2-2572-DAAC8509DFDC}"/>
              </a:ext>
            </a:extLst>
          </p:cNvPr>
          <p:cNvSpPr/>
          <p:nvPr/>
        </p:nvSpPr>
        <p:spPr>
          <a:xfrm rot="14817464">
            <a:off x="8284437" y="-1304360"/>
            <a:ext cx="5400000" cy="5400000"/>
          </a:xfrm>
          <a:prstGeom prst="arc">
            <a:avLst>
              <a:gd name="adj1" fmla="val 15583482"/>
              <a:gd name="adj2" fmla="val 16874088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Дуга 85">
            <a:extLst>
              <a:ext uri="{FF2B5EF4-FFF2-40B4-BE49-F238E27FC236}">
                <a16:creationId xmlns:a16="http://schemas.microsoft.com/office/drawing/2014/main" id="{09249934-9058-6D0E-1C84-97279C483501}"/>
              </a:ext>
            </a:extLst>
          </p:cNvPr>
          <p:cNvSpPr/>
          <p:nvPr/>
        </p:nvSpPr>
        <p:spPr>
          <a:xfrm rot="17514384">
            <a:off x="8284437" y="2748096"/>
            <a:ext cx="5400000" cy="5400000"/>
          </a:xfrm>
          <a:prstGeom prst="arc">
            <a:avLst>
              <a:gd name="adj1" fmla="val 15583482"/>
              <a:gd name="adj2" fmla="val 16874088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Дуга 86">
            <a:extLst>
              <a:ext uri="{FF2B5EF4-FFF2-40B4-BE49-F238E27FC236}">
                <a16:creationId xmlns:a16="http://schemas.microsoft.com/office/drawing/2014/main" id="{EEFE7036-8B61-D475-9C16-A1439BA1C727}"/>
              </a:ext>
            </a:extLst>
          </p:cNvPr>
          <p:cNvSpPr/>
          <p:nvPr/>
        </p:nvSpPr>
        <p:spPr>
          <a:xfrm rot="12115119">
            <a:off x="5417279" y="-4176007"/>
            <a:ext cx="5400000" cy="5400000"/>
          </a:xfrm>
          <a:prstGeom prst="arc">
            <a:avLst>
              <a:gd name="adj1" fmla="val 15583482"/>
              <a:gd name="adj2" fmla="val 16874088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Дуга 34">
            <a:extLst>
              <a:ext uri="{FF2B5EF4-FFF2-40B4-BE49-F238E27FC236}">
                <a16:creationId xmlns:a16="http://schemas.microsoft.com/office/drawing/2014/main" id="{3C722EDD-581A-B92C-8101-2786B4375424}"/>
              </a:ext>
            </a:extLst>
          </p:cNvPr>
          <p:cNvSpPr/>
          <p:nvPr/>
        </p:nvSpPr>
        <p:spPr>
          <a:xfrm rot="5400000">
            <a:off x="3396001" y="733558"/>
            <a:ext cx="5400000" cy="5400000"/>
          </a:xfrm>
          <a:prstGeom prst="arc">
            <a:avLst>
              <a:gd name="adj1" fmla="val 15482949"/>
              <a:gd name="adj2" fmla="val 16892448"/>
            </a:avLst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Дуга 93">
            <a:extLst>
              <a:ext uri="{FF2B5EF4-FFF2-40B4-BE49-F238E27FC236}">
                <a16:creationId xmlns:a16="http://schemas.microsoft.com/office/drawing/2014/main" id="{2695A392-40DE-584C-665C-C129742895E3}"/>
              </a:ext>
            </a:extLst>
          </p:cNvPr>
          <p:cNvSpPr/>
          <p:nvPr/>
        </p:nvSpPr>
        <p:spPr>
          <a:xfrm rot="6705269">
            <a:off x="-1496430" y="-1271376"/>
            <a:ext cx="5400000" cy="5400000"/>
          </a:xfrm>
          <a:prstGeom prst="arc">
            <a:avLst>
              <a:gd name="adj1" fmla="val 15583482"/>
              <a:gd name="adj2" fmla="val 16874088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Дуга 39">
            <a:extLst>
              <a:ext uri="{FF2B5EF4-FFF2-40B4-BE49-F238E27FC236}">
                <a16:creationId xmlns:a16="http://schemas.microsoft.com/office/drawing/2014/main" id="{DB6902E6-9FC3-C08D-825F-16D186C37A77}"/>
              </a:ext>
            </a:extLst>
          </p:cNvPr>
          <p:cNvSpPr/>
          <p:nvPr/>
        </p:nvSpPr>
        <p:spPr>
          <a:xfrm rot="8097584">
            <a:off x="3395993" y="728997"/>
            <a:ext cx="5400000" cy="5400000"/>
          </a:xfrm>
          <a:prstGeom prst="arc">
            <a:avLst>
              <a:gd name="adj1" fmla="val 15482949"/>
              <a:gd name="adj2" fmla="val 16892448"/>
            </a:avLst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Дуга 94">
            <a:extLst>
              <a:ext uri="{FF2B5EF4-FFF2-40B4-BE49-F238E27FC236}">
                <a16:creationId xmlns:a16="http://schemas.microsoft.com/office/drawing/2014/main" id="{F619330F-945C-0857-FCC8-F13F8176013D}"/>
              </a:ext>
            </a:extLst>
          </p:cNvPr>
          <p:cNvSpPr/>
          <p:nvPr/>
        </p:nvSpPr>
        <p:spPr>
          <a:xfrm rot="4081256">
            <a:off x="-1504302" y="2728162"/>
            <a:ext cx="5400000" cy="5400000"/>
          </a:xfrm>
          <a:prstGeom prst="arc">
            <a:avLst>
              <a:gd name="adj1" fmla="val 15583482"/>
              <a:gd name="adj2" fmla="val 16874088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Дуга 95">
            <a:extLst>
              <a:ext uri="{FF2B5EF4-FFF2-40B4-BE49-F238E27FC236}">
                <a16:creationId xmlns:a16="http://schemas.microsoft.com/office/drawing/2014/main" id="{B4283BE6-EDAC-C64D-90DC-4698674BEC94}"/>
              </a:ext>
            </a:extLst>
          </p:cNvPr>
          <p:cNvSpPr/>
          <p:nvPr/>
        </p:nvSpPr>
        <p:spPr>
          <a:xfrm rot="1337196">
            <a:off x="1363949" y="5624460"/>
            <a:ext cx="5400000" cy="5400000"/>
          </a:xfrm>
          <a:prstGeom prst="arc">
            <a:avLst>
              <a:gd name="adj1" fmla="val 15583482"/>
              <a:gd name="adj2" fmla="val 16874088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8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Motivation for EDM Search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5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DC7D8B41-19E0-F3B6-2482-BB2EEF6216FA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62630966-A80B-B1ED-DDBC-F0092053E06B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B8A0CD-3F83-B415-B508-8F9709607FE6}"/>
              </a:ext>
            </a:extLst>
          </p:cNvPr>
          <p:cNvSpPr txBox="1">
            <a:spLocks/>
          </p:cNvSpPr>
          <p:nvPr/>
        </p:nvSpPr>
        <p:spPr>
          <a:xfrm>
            <a:off x="171858" y="1048819"/>
            <a:ext cx="11439059" cy="16858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2000" u="sng" dirty="0">
                <a:latin typeface="+mn-lt"/>
              </a:rPr>
              <a:t>First message</a:t>
            </a:r>
            <a:r>
              <a:rPr lang="en-GB" altLang="en-US" sz="2000" dirty="0">
                <a:latin typeface="+mn-lt"/>
              </a:rPr>
              <a:t> to search for </a:t>
            </a:r>
            <a:r>
              <a:rPr lang="en-GB" altLang="en-US" sz="2000" dirty="0">
                <a:solidFill>
                  <a:srgbClr val="FF0000"/>
                </a:solidFill>
                <a:latin typeface="+mn-lt"/>
              </a:rPr>
              <a:t>Electric Dipole Moments (EDM) </a:t>
            </a:r>
            <a:r>
              <a:rPr lang="en-GB" altLang="en-US" sz="2000" dirty="0">
                <a:latin typeface="+mn-lt"/>
              </a:rPr>
              <a:t>of fundamental particles: </a:t>
            </a:r>
          </a:p>
          <a:p>
            <a:r>
              <a:rPr lang="en-GB" altLang="en-US" sz="2000" i="1" dirty="0">
                <a:latin typeface="+mn-lt"/>
              </a:rPr>
              <a:t>it came to understand the </a:t>
            </a:r>
            <a:r>
              <a:rPr lang="en-GB" altLang="en-US" sz="2000" b="1" i="1" dirty="0">
                <a:latin typeface="+mn-lt"/>
              </a:rPr>
              <a:t>CP violation</a:t>
            </a:r>
            <a:br>
              <a:rPr lang="en-GB" altLang="en-US" sz="2000" b="1" i="1" dirty="0">
                <a:latin typeface="+mn-lt"/>
              </a:rPr>
            </a:br>
            <a:br>
              <a:rPr lang="en-GB" altLang="en-US" sz="2000" i="1" dirty="0">
                <a:latin typeface="+mn-lt"/>
              </a:rPr>
            </a:br>
            <a:r>
              <a:rPr lang="en-GB" altLang="en-US" sz="2000" u="sng" dirty="0">
                <a:latin typeface="+mn-lt"/>
              </a:rPr>
              <a:t>Second message </a:t>
            </a:r>
            <a:r>
              <a:rPr lang="en-GB" altLang="en-US" sz="2000" dirty="0">
                <a:latin typeface="+mn-lt"/>
              </a:rPr>
              <a:t>for </a:t>
            </a:r>
            <a:r>
              <a:rPr lang="en-GB" altLang="en-US" sz="2000" dirty="0">
                <a:solidFill>
                  <a:srgbClr val="FF0000"/>
                </a:solidFill>
                <a:latin typeface="+mn-lt"/>
              </a:rPr>
              <a:t>EDM </a:t>
            </a:r>
            <a:r>
              <a:rPr lang="en-GB" altLang="en-US" sz="2000" dirty="0">
                <a:latin typeface="+mn-lt"/>
              </a:rPr>
              <a:t>of fundamental particles</a:t>
            </a:r>
            <a:r>
              <a:rPr lang="en-GB" altLang="en-US" sz="2000" i="1" dirty="0">
                <a:latin typeface="+mn-lt"/>
              </a:rPr>
              <a:t>: </a:t>
            </a:r>
          </a:p>
          <a:p>
            <a:r>
              <a:rPr lang="en-GB" altLang="en-US" sz="2000" b="1" i="1" dirty="0">
                <a:latin typeface="+mn-lt"/>
              </a:rPr>
              <a:t>the baryon asymmetry</a:t>
            </a:r>
            <a:r>
              <a:rPr lang="en-GB" altLang="en-US" sz="2000" i="1" dirty="0">
                <a:latin typeface="+mn-lt"/>
              </a:rPr>
              <a:t> of the Universe that represents the fact of the prevalence of matter over antimatter</a:t>
            </a:r>
            <a:endParaRPr lang="en-GB" altLang="en-US" sz="2000" dirty="0"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029886-C3D4-18CB-6DFF-A2FEB7B541F9}"/>
              </a:ext>
            </a:extLst>
          </p:cNvPr>
          <p:cNvSpPr txBox="1">
            <a:spLocks/>
          </p:cNvSpPr>
          <p:nvPr/>
        </p:nvSpPr>
        <p:spPr>
          <a:xfrm>
            <a:off x="376470" y="3036243"/>
            <a:ext cx="11439059" cy="2736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GB" sz="2000" b="1" dirty="0">
                <a:solidFill>
                  <a:srgbClr val="FF0000"/>
                </a:solidFill>
              </a:rPr>
              <a:t>In 1967 </a:t>
            </a:r>
            <a:r>
              <a:rPr lang="en-GB" sz="2000" b="1" dirty="0" err="1">
                <a:solidFill>
                  <a:srgbClr val="FF0000"/>
                </a:solidFill>
              </a:rPr>
              <a:t>A.Sakharov</a:t>
            </a:r>
            <a:r>
              <a:rPr lang="en-GB" sz="2000" b="1" dirty="0">
                <a:solidFill>
                  <a:srgbClr val="FF0000"/>
                </a:solidFill>
              </a:rPr>
              <a:t> </a:t>
            </a:r>
            <a:r>
              <a:rPr lang="en-GB" sz="2000" dirty="0"/>
              <a:t>has shown three necessary conditions for baryogenesis (initial creation of baryons)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GB" sz="2000" dirty="0"/>
              <a:t>Baryon number violation;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GB" sz="2000" dirty="0"/>
              <a:t>C-symmetry and </a:t>
            </a:r>
            <a:r>
              <a:rPr lang="en-GB" sz="2000" u="sng" dirty="0"/>
              <a:t>CP-symmetry violation</a:t>
            </a:r>
            <a:r>
              <a:rPr lang="en-GB" sz="2000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GB" sz="2000" dirty="0"/>
              <a:t>Interactions out of thermal equilibrium.</a:t>
            </a:r>
          </a:p>
          <a:p>
            <a:pPr algn="just">
              <a:defRPr/>
            </a:pPr>
            <a:endParaRPr lang="en-GB" sz="2000" dirty="0"/>
          </a:p>
          <a:p>
            <a:pPr algn="just">
              <a:defRPr/>
            </a:pPr>
            <a:r>
              <a:rPr lang="en-GB" sz="2000" dirty="0"/>
              <a:t>The analysis done by Sakharov, showed that this </a:t>
            </a:r>
            <a:r>
              <a:rPr lang="en-GB" sz="2000" u="sng" dirty="0"/>
              <a:t>CP-violation is absolutely necessary</a:t>
            </a:r>
            <a:r>
              <a:rPr lang="en-GB" sz="2000" dirty="0"/>
              <a:t> to explain why in the visible universe there is a </a:t>
            </a:r>
            <a:r>
              <a:rPr lang="en-GB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MATTER</a:t>
            </a:r>
            <a:r>
              <a:rPr lang="en-GB" sz="2000" dirty="0">
                <a:solidFill>
                  <a:srgbClr val="FF0000"/>
                </a:solidFill>
              </a:rPr>
              <a:t>, </a:t>
            </a:r>
            <a:r>
              <a:rPr lang="en-GB" sz="2000" dirty="0"/>
              <a:t>but there is practically no </a:t>
            </a:r>
            <a:r>
              <a:rPr lang="en-GB" sz="2000" b="1" dirty="0">
                <a:solidFill>
                  <a:srgbClr val="D60093"/>
                </a:solidFill>
              </a:rPr>
              <a:t>ANTIMATTER</a:t>
            </a:r>
            <a:r>
              <a:rPr lang="en-GB" sz="2000" dirty="0"/>
              <a:t>.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DA12838-A253-D71F-6C21-F29C3B878216}"/>
              </a:ext>
            </a:extLst>
          </p:cNvPr>
          <p:cNvSpPr/>
          <p:nvPr/>
        </p:nvSpPr>
        <p:spPr>
          <a:xfrm>
            <a:off x="376470" y="4758788"/>
            <a:ext cx="11439059" cy="122555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6437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320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Neutrons EDM</a:t>
            </a:r>
            <a:endParaRPr lang="en-US" sz="3200" dirty="0">
              <a:solidFill>
                <a:srgbClr val="130B7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6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DC7D8B41-19E0-F3B6-2482-BB2EEF6216FA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62630966-A80B-B1ED-DDBC-F0092053E06B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4D51EF-E9F0-E566-7741-63B6D70B9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28128" y="921247"/>
            <a:ext cx="5935743" cy="5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85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EDM Search: T-BMT Equations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7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018C6E-1485-D858-7E97-E13351BA73DB}"/>
                  </a:ext>
                </a:extLst>
              </p:cNvPr>
              <p:cNvSpPr txBox="1"/>
              <p:nvPr/>
            </p:nvSpPr>
            <p:spPr>
              <a:xfrm>
                <a:off x="294334" y="2612783"/>
                <a:ext cx="7339693" cy="2455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034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f>
                            <m:f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&amp;=</m:t>
                          </m:r>
                          <m:acc>
                            <m:accPr>
                              <m:chr m:val="⃗"/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𝑀𝐷𝑀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𝐸𝐷𝑀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  <m:e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𝑀𝐷𝑀</m:t>
                              </m:r>
                            </m:sub>
                          </m:s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&amp;=</m:t>
                          </m:r>
                          <m:f>
                            <m:f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den>
                          </m:f>
                          <m:d>
                            <m:dPr>
                              <m:begChr m:val="{"/>
                              <m:endChr m:val=""/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+(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∥</m:t>
                                  </m:r>
                                </m:sub>
                              </m:sSub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𝛾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+1</m:t>
                                          </m:r>
                                        </m:den>
                                      </m:f>
                                    </m:e>
                                  </m:d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⃗"/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×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</m:e>
                          </m:d>
                        </m:e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𝐸𝐷𝑀</m:t>
                              </m:r>
                            </m:sub>
                          </m:s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&amp;=</m:t>
                          </m:r>
                          <m:f>
                            <m:f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den>
                          </m:f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 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</m:eqArr>
                    </m:oMath>
                  </m:oMathPara>
                </a14:m>
                <a:endParaRPr lang="ru-RU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018C6E-1485-D858-7E97-E13351BA7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4" y="2612783"/>
                <a:ext cx="7339693" cy="2455609"/>
              </a:xfrm>
              <a:prstGeom prst="rect">
                <a:avLst/>
              </a:prstGeom>
              <a:blipFill>
                <a:blip r:embed="rId3"/>
                <a:stretch>
                  <a:fillRect t="-43814" r="-11592" b="-695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245420A-4839-807D-48AF-4B84E224814C}"/>
              </a:ext>
            </a:extLst>
          </p:cNvPr>
          <p:cNvSpPr txBox="1"/>
          <p:nvPr/>
        </p:nvSpPr>
        <p:spPr>
          <a:xfrm>
            <a:off x="4927826" y="2081777"/>
            <a:ext cx="2336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T-BMT Equations</a:t>
            </a:r>
            <a:endParaRPr lang="ru-RU" sz="2400" b="1" dirty="0"/>
          </a:p>
        </p:txBody>
      </p:sp>
      <p:sp>
        <p:nvSpPr>
          <p:cNvPr id="10" name="Стрелка влево 9">
            <a:extLst>
              <a:ext uri="{FF2B5EF4-FFF2-40B4-BE49-F238E27FC236}">
                <a16:creationId xmlns:a16="http://schemas.microsoft.com/office/drawing/2014/main" id="{62E4CE7A-521E-D66E-D24A-CB93345509F6}"/>
              </a:ext>
            </a:extLst>
          </p:cNvPr>
          <p:cNvSpPr/>
          <p:nvPr/>
        </p:nvSpPr>
        <p:spPr>
          <a:xfrm>
            <a:off x="7341449" y="3383234"/>
            <a:ext cx="1559859" cy="76031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449C8B-BDDB-53EF-0A7B-E2139648F924}"/>
              </a:ext>
            </a:extLst>
          </p:cNvPr>
          <p:cNvSpPr txBox="1"/>
          <p:nvPr/>
        </p:nvSpPr>
        <p:spPr>
          <a:xfrm>
            <a:off x="9370617" y="3241800"/>
            <a:ext cx="1604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MDM term</a:t>
            </a:r>
            <a:endParaRPr lang="ru-RU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3D42C-88F0-3186-3F4E-2F1352E84660}"/>
              </a:ext>
            </a:extLst>
          </p:cNvPr>
          <p:cNvSpPr txBox="1"/>
          <p:nvPr/>
        </p:nvSpPr>
        <p:spPr>
          <a:xfrm>
            <a:off x="9026099" y="3665380"/>
            <a:ext cx="27272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Depend on </a:t>
            </a:r>
            <a:r>
              <a:rPr lang="en-US" sz="2000" dirty="0">
                <a:effectLst/>
              </a:rPr>
              <a:t>both </a:t>
            </a:r>
          </a:p>
          <a:p>
            <a:r>
              <a:rPr lang="en-US" sz="2000" dirty="0">
                <a:effectLst/>
              </a:rPr>
              <a:t>electric &amp; magnetic field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6E1831-7635-F9C4-D37C-AA72CDE3EF57}"/>
                  </a:ext>
                </a:extLst>
              </p:cNvPr>
              <p:cNvSpPr txBox="1"/>
              <p:nvPr/>
            </p:nvSpPr>
            <p:spPr>
              <a:xfrm>
                <a:off x="809431" y="5223088"/>
                <a:ext cx="1708877" cy="6195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𝑚𝑐</m:t>
                          </m:r>
                        </m:den>
                      </m:f>
                      <m:r>
                        <a:rPr lang="ru-RU" sz="2000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6E1831-7635-F9C4-D37C-AA72CDE3E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31" y="5223088"/>
                <a:ext cx="1708877" cy="619593"/>
              </a:xfrm>
              <a:prstGeom prst="rect">
                <a:avLst/>
              </a:prstGeom>
              <a:blipFill>
                <a:blip r:embed="rId4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Стрелка вниз 19">
            <a:extLst>
              <a:ext uri="{FF2B5EF4-FFF2-40B4-BE49-F238E27FC236}">
                <a16:creationId xmlns:a16="http://schemas.microsoft.com/office/drawing/2014/main" id="{CD540D60-2260-3962-F5FD-7557C8706CC9}"/>
              </a:ext>
            </a:extLst>
          </p:cNvPr>
          <p:cNvSpPr/>
          <p:nvPr/>
        </p:nvSpPr>
        <p:spPr>
          <a:xfrm flipV="1">
            <a:off x="1555526" y="5068392"/>
            <a:ext cx="216686" cy="232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DC7D8B41-19E0-F3B6-2482-BB2EEF6216FA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62630966-A80B-B1ED-DDBC-F0092053E06B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8A98A-D401-223B-EBAB-58F7E50EC8AC}"/>
              </a:ext>
            </a:extLst>
          </p:cNvPr>
          <p:cNvSpPr txBox="1"/>
          <p:nvPr/>
        </p:nvSpPr>
        <p:spPr>
          <a:xfrm>
            <a:off x="253461" y="1257444"/>
            <a:ext cx="11685077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altLang="en-US" sz="2200" dirty="0"/>
              <a:t>The </a:t>
            </a:r>
            <a:r>
              <a:rPr lang="en-GB" altLang="en-US" sz="2200" dirty="0">
                <a:solidFill>
                  <a:srgbClr val="FF0000"/>
                </a:solidFill>
              </a:rPr>
              <a:t>spin is a quantum value</a:t>
            </a:r>
            <a:r>
              <a:rPr lang="en-GB" altLang="en-US" sz="2200" dirty="0"/>
              <a:t>, but in the classical physics representation the “spin” means an expectation value of a quantum mechanical spin operator: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0037ED-9E3C-BB18-A1AA-353B50DFC75E}"/>
              </a:ext>
            </a:extLst>
          </p:cNvPr>
          <p:cNvSpPr txBox="1"/>
          <p:nvPr/>
        </p:nvSpPr>
        <p:spPr>
          <a:xfrm>
            <a:off x="2397917" y="5361710"/>
            <a:ext cx="1566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– EDM factor</a:t>
            </a:r>
            <a:endParaRPr lang="ru-RU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1CD134-CE86-EC52-3F9A-9CEC36CF2C74}"/>
              </a:ext>
            </a:extLst>
          </p:cNvPr>
          <p:cNvSpPr txBox="1"/>
          <p:nvPr/>
        </p:nvSpPr>
        <p:spPr>
          <a:xfrm>
            <a:off x="5137653" y="4461428"/>
            <a:ext cx="3194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– particle</a:t>
            </a:r>
            <a:r>
              <a:rPr lang="ru-RU" sz="2000" b="1" dirty="0"/>
              <a:t> </a:t>
            </a:r>
            <a:r>
              <a:rPr lang="en-US" sz="2000" b="1" dirty="0"/>
              <a:t>magnetic anomaly</a:t>
            </a:r>
            <a:endParaRPr lang="ru-RU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78F08E-7DCB-E342-0C13-5961C20CF97D}"/>
                  </a:ext>
                </a:extLst>
              </p:cNvPr>
              <p:cNvSpPr txBox="1"/>
              <p:nvPr/>
            </p:nvSpPr>
            <p:spPr>
              <a:xfrm>
                <a:off x="5340561" y="4886431"/>
                <a:ext cx="2449202" cy="66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Deutron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=−0.1429</m:t>
                    </m:r>
                  </m:oMath>
                </a14:m>
                <a:endParaRPr lang="ru-RU" dirty="0"/>
              </a:p>
              <a:p>
                <a:r>
                  <a:rPr lang="en-US" dirty="0"/>
                  <a:t>Proton</a:t>
                </a:r>
                <a:r>
                  <a:rPr lang="ru-RU" dirty="0"/>
                  <a:t> 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1.7928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78F08E-7DCB-E342-0C13-5961C20CF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561" y="4886431"/>
                <a:ext cx="2449202" cy="667747"/>
              </a:xfrm>
              <a:prstGeom prst="rect">
                <a:avLst/>
              </a:prstGeom>
              <a:blipFill>
                <a:blip r:embed="rId5"/>
                <a:stretch>
                  <a:fillRect l="-2062" t="-3704"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469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EDM Search: «Frozen Spin» for protons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8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DC7D8B41-19E0-F3B6-2482-BB2EEF6216FA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62630966-A80B-B1ED-DDBC-F0092053E06B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944C7C-29DF-5DC1-023C-DFF3DAA1C058}"/>
                  </a:ext>
                </a:extLst>
              </p:cNvPr>
              <p:cNvSpPr txBox="1"/>
              <p:nvPr/>
            </p:nvSpPr>
            <p:spPr>
              <a:xfrm>
                <a:off x="572545" y="1095425"/>
                <a:ext cx="310731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effectLst/>
                    <a:latin typeface="TeXGyreTermes"/>
                  </a:rPr>
                  <a:t>«Frozen Spin</a:t>
                </a:r>
                <a:r>
                  <a:rPr lang="ru-RU" sz="2000" b="1" dirty="0">
                    <a:effectLst/>
                    <a:latin typeface="TeXGyreTermes"/>
                  </a:rPr>
                  <a:t>»</a:t>
                </a:r>
                <a:r>
                  <a:rPr lang="en-US" sz="2000" b="1" dirty="0">
                    <a:effectLst/>
                    <a:latin typeface="TeXGyreTermes"/>
                  </a:rPr>
                  <a:t> for protons</a:t>
                </a:r>
              </a:p>
              <a:p>
                <a:pPr marL="457200" indent="-457200">
                  <a:buAutoNum type="arabicParenR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=0;</m:t>
                    </m:r>
                  </m:oMath>
                </a14:m>
                <a:endParaRPr lang="en-US" sz="2000" dirty="0">
                  <a:latin typeface="TeXGyreTermes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Tx/>
                  <a:buAutoNum type="arabicParenR"/>
                </a:pPr>
                <a:r>
                  <a:rPr lang="en-US" sz="2000" dirty="0"/>
                  <a:t>«magic</a:t>
                </a:r>
                <a:r>
                  <a:rPr lang="ru-RU" sz="2000" dirty="0"/>
                  <a:t>»</a:t>
                </a:r>
                <a:r>
                  <a:rPr lang="en-US" sz="2000" dirty="0"/>
                  <a:t> energy.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944C7C-29DF-5DC1-023C-DFF3DAA1C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5" y="1095425"/>
                <a:ext cx="3107310" cy="1015663"/>
              </a:xfrm>
              <a:prstGeom prst="rect">
                <a:avLst/>
              </a:prstGeom>
              <a:blipFill>
                <a:blip r:embed="rId3"/>
                <a:stretch>
                  <a:fillRect l="-2449" t="-3704" b="-98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F8A4C9-3120-7496-DD4D-8B8C20BD241D}"/>
                  </a:ext>
                </a:extLst>
              </p:cNvPr>
              <p:cNvSpPr txBox="1"/>
              <p:nvPr/>
            </p:nvSpPr>
            <p:spPr>
              <a:xfrm>
                <a:off x="294334" y="2612783"/>
                <a:ext cx="7339693" cy="2455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034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f>
                            <m:f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&amp;=</m:t>
                          </m:r>
                          <m:acc>
                            <m:accPr>
                              <m:chr m:val="⃗"/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𝑀𝐷𝑀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𝐸𝐷𝑀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  <m:e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𝑀𝐷𝑀</m:t>
                              </m:r>
                            </m:sub>
                          </m:s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&amp;=</m:t>
                          </m:r>
                          <m:f>
                            <m:f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den>
                          </m:f>
                          <m:d>
                            <m:dPr>
                              <m:begChr m:val="{"/>
                              <m:endChr m:val=""/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+(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∥</m:t>
                                  </m:r>
                                </m:sub>
                              </m:sSub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𝛾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+1</m:t>
                                          </m:r>
                                        </m:den>
                                      </m:f>
                                    </m:e>
                                  </m:d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⃗"/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×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</m:e>
                          </m:d>
                        </m:e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𝐸𝐷𝑀</m:t>
                              </m:r>
                            </m:sub>
                          </m:s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&amp;=</m:t>
                          </m:r>
                          <m:f>
                            <m:f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den>
                          </m:f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 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</m:eqArr>
                    </m:oMath>
                  </m:oMathPara>
                </a14:m>
                <a:endParaRPr lang="ru-RU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F8A4C9-3120-7496-DD4D-8B8C20BD2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4" y="2612783"/>
                <a:ext cx="7339693" cy="2455609"/>
              </a:xfrm>
              <a:prstGeom prst="rect">
                <a:avLst/>
              </a:prstGeom>
              <a:blipFill>
                <a:blip r:embed="rId4"/>
                <a:stretch>
                  <a:fillRect t="-43814" r="-11592" b="-695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5064F69-6ECF-C64A-99BA-3C62805AFD6D}"/>
              </a:ext>
            </a:extLst>
          </p:cNvPr>
          <p:cNvSpPr txBox="1"/>
          <p:nvPr/>
        </p:nvSpPr>
        <p:spPr>
          <a:xfrm>
            <a:off x="4927826" y="2081777"/>
            <a:ext cx="2336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T-BMT Equations</a:t>
            </a:r>
            <a:endParaRPr lang="ru-RU" sz="2400" b="1" dirty="0"/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0D0C025A-1536-1709-D5F4-AE31EDD819A8}"/>
              </a:ext>
            </a:extLst>
          </p:cNvPr>
          <p:cNvSpPr/>
          <p:nvPr/>
        </p:nvSpPr>
        <p:spPr>
          <a:xfrm>
            <a:off x="2037144" y="3478713"/>
            <a:ext cx="2650603" cy="560851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кругленный прямоугольник 24">
            <a:extLst>
              <a:ext uri="{FF2B5EF4-FFF2-40B4-BE49-F238E27FC236}">
                <a16:creationId xmlns:a16="http://schemas.microsoft.com/office/drawing/2014/main" id="{D0F3320C-D748-CCC8-59E3-EF6082A24B2E}"/>
              </a:ext>
            </a:extLst>
          </p:cNvPr>
          <p:cNvSpPr/>
          <p:nvPr/>
        </p:nvSpPr>
        <p:spPr>
          <a:xfrm>
            <a:off x="2037144" y="4371375"/>
            <a:ext cx="648183" cy="560851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2CEDCAB7-9958-6FD3-7640-F4400FF299F9}"/>
              </a:ext>
            </a:extLst>
          </p:cNvPr>
          <p:cNvSpPr/>
          <p:nvPr/>
        </p:nvSpPr>
        <p:spPr>
          <a:xfrm>
            <a:off x="4984806" y="3333509"/>
            <a:ext cx="2029452" cy="798653"/>
          </a:xfrm>
          <a:prstGeom prst="round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9529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タイトル 1">
            <a:extLst>
              <a:ext uri="{FF2B5EF4-FFF2-40B4-BE49-F238E27FC236}">
                <a16:creationId xmlns:a16="http://schemas.microsoft.com/office/drawing/2014/main" id="{CA7C3D24-5A4A-D7C9-5D56-18763A96CB8C}"/>
              </a:ext>
            </a:extLst>
          </p:cNvPr>
          <p:cNvSpPr txBox="1"/>
          <p:nvPr/>
        </p:nvSpPr>
        <p:spPr>
          <a:xfrm>
            <a:off x="0" y="217001"/>
            <a:ext cx="12179998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spcBef>
                <a:spcPts val="800"/>
              </a:spcBef>
            </a:pPr>
            <a:r>
              <a:rPr lang="en-US" sz="3200" dirty="0">
                <a:solidFill>
                  <a:srgbClr val="130B7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EDM Search: «Frozen Spin» for protons</a:t>
            </a:r>
          </a:p>
        </p:txBody>
      </p:sp>
      <p:sp>
        <p:nvSpPr>
          <p:cNvPr id="16" name="正方形/長方形 43">
            <a:extLst>
              <a:ext uri="{FF2B5EF4-FFF2-40B4-BE49-F238E27FC236}">
                <a16:creationId xmlns:a16="http://schemas.microsoft.com/office/drawing/2014/main" id="{D145A065-F6A8-7579-73B7-DE26D8BD9AA5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88ae095048.jpg" descr="88ae095048.jpg">
            <a:extLst>
              <a:ext uri="{FF2B5EF4-FFF2-40B4-BE49-F238E27FC236}">
                <a16:creationId xmlns:a16="http://schemas.microsoft.com/office/drawing/2014/main" id="{74DBCC04-0EAA-EE67-00D5-F1556FC2E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40535"/>
            <a:ext cx="438616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スライド番号プレースホルダー 16">
            <a:extLst>
              <a:ext uri="{FF2B5EF4-FFF2-40B4-BE49-F238E27FC236}">
                <a16:creationId xmlns:a16="http://schemas.microsoft.com/office/drawing/2014/main" id="{21398AF6-EFA6-3BB9-D429-744CB2EF286C}"/>
              </a:ext>
            </a:extLst>
          </p:cNvPr>
          <p:cNvSpPr txBox="1">
            <a:spLocks/>
          </p:cNvSpPr>
          <p:nvPr/>
        </p:nvSpPr>
        <p:spPr>
          <a:xfrm>
            <a:off x="11325983" y="6502296"/>
            <a:ext cx="284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z="1400" smtClean="0">
                <a:solidFill>
                  <a:srgbClr val="EDA117"/>
                </a:solidFill>
                <a:latin typeface="+mn-lt"/>
              </a:rPr>
              <a:pPr/>
              <a:t>9</a:t>
            </a:fld>
            <a:endParaRPr lang="ru-RU" sz="1400" dirty="0">
              <a:solidFill>
                <a:srgbClr val="EDA117"/>
              </a:solidFill>
              <a:latin typeface="+mn-l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551F30A-2EC6-D6CB-6FCA-F954C20588DA}"/>
              </a:ext>
            </a:extLst>
          </p:cNvPr>
          <p:cNvCxnSpPr>
            <a:cxnSpLocks/>
          </p:cNvCxnSpPr>
          <p:nvPr/>
        </p:nvCxnSpPr>
        <p:spPr>
          <a:xfrm>
            <a:off x="-28313" y="900675"/>
            <a:ext cx="12208311" cy="0"/>
          </a:xfrm>
          <a:prstGeom prst="line">
            <a:avLst/>
          </a:prstGeom>
          <a:ln w="28575">
            <a:solidFill>
              <a:srgbClr val="EA661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CCFC58F-A6D4-77B5-26D4-8B90036EE193}"/>
              </a:ext>
            </a:extLst>
          </p:cNvPr>
          <p:cNvSpPr txBox="1"/>
          <p:nvPr/>
        </p:nvSpPr>
        <p:spPr>
          <a:xfrm>
            <a:off x="1350551" y="5655214"/>
            <a:ext cx="9490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eXGyreTermes"/>
              </a:rPr>
              <a:t>S</a:t>
            </a:r>
            <a:r>
              <a:rPr lang="en-US" sz="2000" b="1" dirty="0">
                <a:effectLst/>
                <a:latin typeface="TeXGyreTermes"/>
              </a:rPr>
              <a:t>pin retains its orientation during the </a:t>
            </a:r>
            <a:r>
              <a:rPr lang="en-US" sz="2000" b="1" u="sng" dirty="0">
                <a:effectLst/>
                <a:latin typeface="TeXGyreTermes"/>
              </a:rPr>
              <a:t>entire</a:t>
            </a:r>
            <a:r>
              <a:rPr lang="en-US" sz="2000" b="1" dirty="0">
                <a:effectLst/>
                <a:latin typeface="TeXGyreTermes"/>
              </a:rPr>
              <a:t> time of rotation in the ring in «Frozen Spin</a:t>
            </a:r>
            <a:r>
              <a:rPr lang="ru-RU" sz="2000" b="1" dirty="0">
                <a:effectLst/>
                <a:latin typeface="TeXGyreTermes"/>
              </a:rPr>
              <a:t>»</a:t>
            </a:r>
            <a:r>
              <a:rPr lang="en-US" sz="2000" b="1" dirty="0">
                <a:effectLst/>
                <a:latin typeface="TeXGyreTermes"/>
              </a:rPr>
              <a:t> </a:t>
            </a:r>
            <a:endParaRPr lang="en-US" sz="2000" b="1" dirty="0"/>
          </a:p>
        </p:txBody>
      </p: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DC7D8B41-19E0-F3B6-2482-BB2EEF6216FA}"/>
              </a:ext>
            </a:extLst>
          </p:cNvPr>
          <p:cNvSpPr txBox="1"/>
          <p:nvPr/>
        </p:nvSpPr>
        <p:spPr>
          <a:xfrm>
            <a:off x="-28313" y="6525379"/>
            <a:ext cx="120171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03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/0</a:t>
            </a:r>
            <a:r>
              <a:rPr lang="ru-RU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rgbClr val="EDA117"/>
                </a:solidFill>
                <a:latin typeface="+mn-lt"/>
                <a:cs typeface="Calibri" panose="020F0502020204030204" pitchFamily="34" charset="0"/>
              </a:rPr>
              <a:t>/2023</a:t>
            </a:r>
          </a:p>
        </p:txBody>
      </p:sp>
      <p:sp>
        <p:nvSpPr>
          <p:cNvPr id="3" name="テキスト ボックス 91">
            <a:extLst>
              <a:ext uri="{FF2B5EF4-FFF2-40B4-BE49-F238E27FC236}">
                <a16:creationId xmlns:a16="http://schemas.microsoft.com/office/drawing/2014/main" id="{62630966-A80B-B1ED-DDBC-F0092053E06B}"/>
              </a:ext>
            </a:extLst>
          </p:cNvPr>
          <p:cNvSpPr txBox="1"/>
          <p:nvPr/>
        </p:nvSpPr>
        <p:spPr>
          <a:xfrm>
            <a:off x="-12001" y="6426948"/>
            <a:ext cx="121919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b="1" dirty="0">
                <a:solidFill>
                  <a:srgbClr val="EDA117"/>
                </a:solidFill>
                <a:latin typeface="+mn-lt"/>
                <a:ea typeface="Batang" panose="02030600000101010101" pitchFamily="18" charset="-127"/>
                <a:cs typeface="Adobe Hebrew" panose="02040503050201020203" pitchFamily="18" charset="-79"/>
              </a:rPr>
              <a:t>65-я Всероссийская научная конференция МФТИ</a:t>
            </a:r>
          </a:p>
          <a:p>
            <a:pPr algn="ctr">
              <a:defRPr sz="1100">
                <a:solidFill>
                  <a:srgbClr val="E5B5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Долгопрудный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</a:t>
            </a:r>
            <a:r>
              <a:rPr lang="en-US" sz="1200" dirty="0">
                <a:solidFill>
                  <a:srgbClr val="EDA1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F8A4C9-3120-7496-DD4D-8B8C20BD241D}"/>
                  </a:ext>
                </a:extLst>
              </p:cNvPr>
              <p:cNvSpPr txBox="1"/>
              <p:nvPr/>
            </p:nvSpPr>
            <p:spPr>
              <a:xfrm>
                <a:off x="294334" y="2615727"/>
                <a:ext cx="7339693" cy="2455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034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f>
                            <m:f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&amp;=</m:t>
                          </m:r>
                          <m:acc>
                            <m:accPr>
                              <m:chr m:val="⃗"/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𝑀𝐷𝑀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𝐸𝐷𝑀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  <m:e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𝑀𝐷𝑀</m:t>
                              </m:r>
                            </m:sub>
                          </m:s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&amp;=</m:t>
                          </m:r>
                          <m:f>
                            <m:f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den>
                          </m:f>
                          <m:d>
                            <m:dPr>
                              <m:begChr m:val="{"/>
                              <m:endChr m:val=""/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+(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∥</m:t>
                                  </m:r>
                                </m:sub>
                              </m:sSub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𝛾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+1</m:t>
                                          </m:r>
                                        </m:den>
                                      </m:f>
                                    </m:e>
                                  </m:d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⃗"/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×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</m:e>
                          </m:d>
                        </m:e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&amp;</m:t>
                          </m:r>
                        </m:e>
                        <m:e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𝐸𝐷𝑀</m:t>
                              </m:r>
                            </m:sub>
                          </m:s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&amp;=</m:t>
                          </m:r>
                          <m:f>
                            <m:f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den>
                          </m:f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 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</m:eqArr>
                    </m:oMath>
                  </m:oMathPara>
                </a14:m>
                <a:endParaRPr lang="ru-RU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F8A4C9-3120-7496-DD4D-8B8C20BD2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4" y="2615727"/>
                <a:ext cx="7339693" cy="2455609"/>
              </a:xfrm>
              <a:prstGeom prst="rect">
                <a:avLst/>
              </a:prstGeom>
              <a:blipFill>
                <a:blip r:embed="rId3"/>
                <a:stretch>
                  <a:fillRect t="-43590" r="-11592" b="-687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5064F69-6ECF-C64A-99BA-3C62805AFD6D}"/>
              </a:ext>
            </a:extLst>
          </p:cNvPr>
          <p:cNvSpPr txBox="1"/>
          <p:nvPr/>
        </p:nvSpPr>
        <p:spPr>
          <a:xfrm>
            <a:off x="4927826" y="2084721"/>
            <a:ext cx="2336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T-BMT Equations</a:t>
            </a:r>
            <a:endParaRPr lang="ru-RU" sz="2400" b="1" dirty="0"/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0D0C025A-1536-1709-D5F4-AE31EDD819A8}"/>
              </a:ext>
            </a:extLst>
          </p:cNvPr>
          <p:cNvSpPr/>
          <p:nvPr/>
        </p:nvSpPr>
        <p:spPr>
          <a:xfrm>
            <a:off x="2037144" y="3481657"/>
            <a:ext cx="2650603" cy="56085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Скругленный прямоугольник 24">
            <a:extLst>
              <a:ext uri="{FF2B5EF4-FFF2-40B4-BE49-F238E27FC236}">
                <a16:creationId xmlns:a16="http://schemas.microsoft.com/office/drawing/2014/main" id="{D0F3320C-D748-CCC8-59E3-EF6082A24B2E}"/>
              </a:ext>
            </a:extLst>
          </p:cNvPr>
          <p:cNvSpPr/>
          <p:nvPr/>
        </p:nvSpPr>
        <p:spPr>
          <a:xfrm>
            <a:off x="2037144" y="4374319"/>
            <a:ext cx="648183" cy="56085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2CEDCAB7-9958-6FD3-7640-F4400FF299F9}"/>
              </a:ext>
            </a:extLst>
          </p:cNvPr>
          <p:cNvSpPr/>
          <p:nvPr/>
        </p:nvSpPr>
        <p:spPr>
          <a:xfrm>
            <a:off x="4984806" y="3336453"/>
            <a:ext cx="2029452" cy="7986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066840-0B10-7276-C20A-B16E69E5A59E}"/>
              </a:ext>
            </a:extLst>
          </p:cNvPr>
          <p:cNvSpPr txBox="1"/>
          <p:nvPr/>
        </p:nvSpPr>
        <p:spPr>
          <a:xfrm>
            <a:off x="819666" y="1280743"/>
            <a:ext cx="105286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altLang="en-US" sz="2000" dirty="0"/>
              <a:t>In the</a:t>
            </a:r>
            <a:r>
              <a:rPr lang="en-GB" altLang="en-US" sz="2000" b="1" dirty="0">
                <a:solidFill>
                  <a:srgbClr val="FF0000"/>
                </a:solidFill>
              </a:rPr>
              <a:t> method</a:t>
            </a:r>
            <a:r>
              <a:rPr lang="en-GB" altLang="en-US" sz="2000" dirty="0"/>
              <a:t> the beam is injected in the </a:t>
            </a:r>
            <a:r>
              <a:rPr lang="en-US" altLang="en-US" sz="2000" b="1" dirty="0"/>
              <a:t>p</a:t>
            </a:r>
            <a:r>
              <a:rPr lang="en-US" sz="2000" b="1" dirty="0"/>
              <a:t>urely </a:t>
            </a:r>
            <a:r>
              <a:rPr lang="en-GB" altLang="en-US" sz="2000" b="1" dirty="0"/>
              <a:t>electrostatic ring </a:t>
            </a:r>
            <a:r>
              <a:rPr lang="en-GB" altLang="en-US" sz="2000" dirty="0"/>
              <a:t>with the spin directed along momentum </a:t>
            </a:r>
            <a:r>
              <a:rPr lang="en-GB" altLang="en-US" sz="2000" b="1" dirty="0" err="1"/>
              <a:t>S</a:t>
            </a:r>
            <a:r>
              <a:rPr lang="en-GB" altLang="en-US" sz="2000" dirty="0" err="1">
                <a:cs typeface="Arial" pitchFamily="34" charset="0"/>
              </a:rPr>
              <a:t>║</a:t>
            </a:r>
            <a:r>
              <a:rPr lang="en-GB" altLang="en-US" sz="2000" b="1" dirty="0" err="1">
                <a:cs typeface="Arial" pitchFamily="34" charset="0"/>
              </a:rPr>
              <a:t>p</a:t>
            </a:r>
            <a:r>
              <a:rPr lang="en-GB" altLang="en-US" sz="2000" dirty="0"/>
              <a:t> and </a:t>
            </a:r>
            <a:r>
              <a:rPr lang="en-GB" altLang="en-US" sz="2000" b="1" dirty="0">
                <a:solidFill>
                  <a:srgbClr val="0000FF"/>
                </a:solidFill>
                <a:cs typeface="Arial" pitchFamily="34" charset="0"/>
              </a:rPr>
              <a:t>S</a:t>
            </a:r>
            <a:r>
              <a:rPr lang="en-GB" altLang="en-US" sz="2000" baseline="-25000" dirty="0">
                <a:solidFill>
                  <a:srgbClr val="0000FF"/>
                </a:solidFill>
                <a:cs typeface="Arial" pitchFamily="34" charset="0"/>
              </a:rPr>
              <a:t>┴</a:t>
            </a:r>
            <a:r>
              <a:rPr lang="en-GB" altLang="en-US" sz="2000" b="1" dirty="0">
                <a:solidFill>
                  <a:srgbClr val="0000FF"/>
                </a:solidFill>
                <a:cs typeface="Arial" pitchFamily="34" charset="0"/>
              </a:rPr>
              <a:t>E; S={0,0,S</a:t>
            </a:r>
            <a:r>
              <a:rPr lang="en-GB" altLang="en-US" sz="2000" b="1" baseline="-25000" dirty="0">
                <a:solidFill>
                  <a:srgbClr val="0000FF"/>
                </a:solidFill>
                <a:cs typeface="Arial" pitchFamily="34" charset="0"/>
              </a:rPr>
              <a:t>z</a:t>
            </a:r>
            <a:r>
              <a:rPr lang="en-GB" altLang="en-US" sz="2000" b="1" dirty="0">
                <a:solidFill>
                  <a:srgbClr val="0000FF"/>
                </a:solidFill>
                <a:cs typeface="Arial" pitchFamily="34" charset="0"/>
              </a:rPr>
              <a:t>} and E={E</a:t>
            </a:r>
            <a:r>
              <a:rPr lang="en-GB" altLang="en-US" sz="2000" b="1" baseline="-25000" dirty="0">
                <a:solidFill>
                  <a:srgbClr val="0000FF"/>
                </a:solidFill>
                <a:cs typeface="Arial" pitchFamily="34" charset="0"/>
              </a:rPr>
              <a:t>x</a:t>
            </a:r>
            <a:r>
              <a:rPr lang="en-GB" altLang="en-US" sz="2000" b="1" dirty="0">
                <a:solidFill>
                  <a:srgbClr val="0000FF"/>
                </a:solidFill>
                <a:cs typeface="Arial" pitchFamily="34" charset="0"/>
              </a:rPr>
              <a:t>,0,0}</a:t>
            </a:r>
            <a:r>
              <a:rPr lang="en-GB" alt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223999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8303</TotalTime>
  <Words>2101</Words>
  <Application>Microsoft Macintosh PowerPoint</Application>
  <PresentationFormat>Широкоэкранный</PresentationFormat>
  <Paragraphs>376</Paragraphs>
  <Slides>40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Helvetica Neue</vt:lpstr>
      <vt:lpstr>TeXGyreTermes</vt:lpstr>
      <vt:lpstr>Times</vt:lpstr>
      <vt:lpstr>Times New Roman</vt:lpstr>
      <vt:lpstr>Wingdings</vt:lpstr>
      <vt:lpstr>Тема Office</vt:lpstr>
      <vt:lpstr>Equation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31</cp:revision>
  <cp:lastPrinted>2023-03-29T07:03:36Z</cp:lastPrinted>
  <dcterms:created xsi:type="dcterms:W3CDTF">2023-03-28T08:31:18Z</dcterms:created>
  <dcterms:modified xsi:type="dcterms:W3CDTF">2023-04-15T18:08:04Z</dcterms:modified>
</cp:coreProperties>
</file>